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404" r:id="rId156"/>
    <p:sldId id="405" r:id="rId157"/>
    <p:sldId id="406" r:id="rId158"/>
    <p:sldId id="407" r:id="rId159"/>
    <p:sldId id="408" r:id="rId160"/>
    <p:sldId id="409" r:id="rId161"/>
    <p:sldId id="410" r:id="rId162"/>
    <p:sldId id="411" r:id="rId163"/>
    <p:sldId id="412" r:id="rId164"/>
    <p:sldId id="413" r:id="rId165"/>
    <p:sldId id="414" r:id="rId166"/>
    <p:sldId id="415" r:id="rId167"/>
    <p:sldId id="416" r:id="rId168"/>
    <p:sldId id="417" r:id="rId169"/>
    <p:sldId id="418" r:id="rId170"/>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 Id="rId136" Type="http://schemas.openxmlformats.org/officeDocument/2006/relationships/slide" Target="slides/slide129.xml"/><Relationship Id="rId137" Type="http://schemas.openxmlformats.org/officeDocument/2006/relationships/slide" Target="slides/slide130.xml"/><Relationship Id="rId138" Type="http://schemas.openxmlformats.org/officeDocument/2006/relationships/slide" Target="slides/slide131.xml"/><Relationship Id="rId139" Type="http://schemas.openxmlformats.org/officeDocument/2006/relationships/slide" Target="slides/slide132.xml"/><Relationship Id="rId140" Type="http://schemas.openxmlformats.org/officeDocument/2006/relationships/slide" Target="slides/slide133.xml"/><Relationship Id="rId141" Type="http://schemas.openxmlformats.org/officeDocument/2006/relationships/slide" Target="slides/slide134.xml"/><Relationship Id="rId142" Type="http://schemas.openxmlformats.org/officeDocument/2006/relationships/slide" Target="slides/slide135.xml"/><Relationship Id="rId143" Type="http://schemas.openxmlformats.org/officeDocument/2006/relationships/slide" Target="slides/slide136.xml"/><Relationship Id="rId144" Type="http://schemas.openxmlformats.org/officeDocument/2006/relationships/slide" Target="slides/slide137.xml"/><Relationship Id="rId145" Type="http://schemas.openxmlformats.org/officeDocument/2006/relationships/slide" Target="slides/slide138.xml"/><Relationship Id="rId146" Type="http://schemas.openxmlformats.org/officeDocument/2006/relationships/slide" Target="slides/slide139.xml"/><Relationship Id="rId147" Type="http://schemas.openxmlformats.org/officeDocument/2006/relationships/slide" Target="slides/slide140.xml"/><Relationship Id="rId148" Type="http://schemas.openxmlformats.org/officeDocument/2006/relationships/slide" Target="slides/slide141.xml"/><Relationship Id="rId149" Type="http://schemas.openxmlformats.org/officeDocument/2006/relationships/slide" Target="slides/slide142.xml"/><Relationship Id="rId150" Type="http://schemas.openxmlformats.org/officeDocument/2006/relationships/slide" Target="slides/slide143.xml"/><Relationship Id="rId151" Type="http://schemas.openxmlformats.org/officeDocument/2006/relationships/slide" Target="slides/slide144.xml"/><Relationship Id="rId152" Type="http://schemas.openxmlformats.org/officeDocument/2006/relationships/slide" Target="slides/slide145.xml"/><Relationship Id="rId153" Type="http://schemas.openxmlformats.org/officeDocument/2006/relationships/slide" Target="slides/slide146.xml"/><Relationship Id="rId154" Type="http://schemas.openxmlformats.org/officeDocument/2006/relationships/slide" Target="slides/slide147.xml"/><Relationship Id="rId155" Type="http://schemas.openxmlformats.org/officeDocument/2006/relationships/slide" Target="slides/slide148.xml"/><Relationship Id="rId156" Type="http://schemas.openxmlformats.org/officeDocument/2006/relationships/slide" Target="slides/slide149.xml"/><Relationship Id="rId157" Type="http://schemas.openxmlformats.org/officeDocument/2006/relationships/slide" Target="slides/slide150.xml"/><Relationship Id="rId158" Type="http://schemas.openxmlformats.org/officeDocument/2006/relationships/slide" Target="slides/slide151.xml"/><Relationship Id="rId159" Type="http://schemas.openxmlformats.org/officeDocument/2006/relationships/slide" Target="slides/slide152.xml"/><Relationship Id="rId160" Type="http://schemas.openxmlformats.org/officeDocument/2006/relationships/slide" Target="slides/slide153.xml"/><Relationship Id="rId161" Type="http://schemas.openxmlformats.org/officeDocument/2006/relationships/slide" Target="slides/slide154.xml"/><Relationship Id="rId162" Type="http://schemas.openxmlformats.org/officeDocument/2006/relationships/slide" Target="slides/slide155.xml"/><Relationship Id="rId163" Type="http://schemas.openxmlformats.org/officeDocument/2006/relationships/slide" Target="slides/slide156.xml"/><Relationship Id="rId164" Type="http://schemas.openxmlformats.org/officeDocument/2006/relationships/slide" Target="slides/slide157.xml"/><Relationship Id="rId165" Type="http://schemas.openxmlformats.org/officeDocument/2006/relationships/slide" Target="slides/slide158.xml"/><Relationship Id="rId166" Type="http://schemas.openxmlformats.org/officeDocument/2006/relationships/slide" Target="slides/slide159.xml"/><Relationship Id="rId167" Type="http://schemas.openxmlformats.org/officeDocument/2006/relationships/slide" Target="slides/slide160.xml"/><Relationship Id="rId168" Type="http://schemas.openxmlformats.org/officeDocument/2006/relationships/slide" Target="slides/slide161.xml"/><Relationship Id="rId169" Type="http://schemas.openxmlformats.org/officeDocument/2006/relationships/slide" Target="slides/slide162.xml"/><Relationship Id="rId170" Type="http://schemas.openxmlformats.org/officeDocument/2006/relationships/slide" Target="slides/slide16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1" name="Shape 111"/>
          <p:cNvSpPr/>
          <p:nvPr>
            <p:ph type="sldImg"/>
          </p:nvPr>
        </p:nvSpPr>
        <p:spPr>
          <a:xfrm>
            <a:off x="1143000" y="685800"/>
            <a:ext cx="4572000" cy="3429000"/>
          </a:xfrm>
          <a:prstGeom prst="rect">
            <a:avLst/>
          </a:prstGeom>
        </p:spPr>
        <p:txBody>
          <a:bodyPr/>
          <a:lstStyle/>
          <a:p>
            <a:pPr/>
          </a:p>
        </p:txBody>
      </p:sp>
      <p:sp>
        <p:nvSpPr>
          <p:cNvPr id="112" name="Shape 11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400">
        <a:latin typeface="+mj-lt"/>
        <a:ea typeface="+mj-ea"/>
        <a:cs typeface="+mj-cs"/>
        <a:sym typeface="Calibri"/>
      </a:defRPr>
    </a:lvl1pPr>
    <a:lvl2pPr indent="228600" defTabSz="457200" latinLnBrk="0">
      <a:defRPr sz="1400">
        <a:latin typeface="+mj-lt"/>
        <a:ea typeface="+mj-ea"/>
        <a:cs typeface="+mj-cs"/>
        <a:sym typeface="Calibri"/>
      </a:defRPr>
    </a:lvl2pPr>
    <a:lvl3pPr indent="457200" defTabSz="457200" latinLnBrk="0">
      <a:defRPr sz="1400">
        <a:latin typeface="+mj-lt"/>
        <a:ea typeface="+mj-ea"/>
        <a:cs typeface="+mj-cs"/>
        <a:sym typeface="Calibri"/>
      </a:defRPr>
    </a:lvl3pPr>
    <a:lvl4pPr indent="685800" defTabSz="457200" latinLnBrk="0">
      <a:defRPr sz="1400">
        <a:latin typeface="+mj-lt"/>
        <a:ea typeface="+mj-ea"/>
        <a:cs typeface="+mj-cs"/>
        <a:sym typeface="Calibri"/>
      </a:defRPr>
    </a:lvl4pPr>
    <a:lvl5pPr indent="914400" defTabSz="457200" latinLnBrk="0">
      <a:defRPr sz="1400">
        <a:latin typeface="+mj-lt"/>
        <a:ea typeface="+mj-ea"/>
        <a:cs typeface="+mj-cs"/>
        <a:sym typeface="Calibri"/>
      </a:defRPr>
    </a:lvl5pPr>
    <a:lvl6pPr indent="1143000" defTabSz="457200" latinLnBrk="0">
      <a:defRPr sz="1400">
        <a:latin typeface="+mj-lt"/>
        <a:ea typeface="+mj-ea"/>
        <a:cs typeface="+mj-cs"/>
        <a:sym typeface="Calibri"/>
      </a:defRPr>
    </a:lvl6pPr>
    <a:lvl7pPr indent="1371600" defTabSz="457200" latinLnBrk="0">
      <a:defRPr sz="1400">
        <a:latin typeface="+mj-lt"/>
        <a:ea typeface="+mj-ea"/>
        <a:cs typeface="+mj-cs"/>
        <a:sym typeface="Calibri"/>
      </a:defRPr>
    </a:lvl7pPr>
    <a:lvl8pPr indent="1600200" defTabSz="457200" latinLnBrk="0">
      <a:defRPr sz="1400">
        <a:latin typeface="+mj-lt"/>
        <a:ea typeface="+mj-ea"/>
        <a:cs typeface="+mj-cs"/>
        <a:sym typeface="Calibri"/>
      </a:defRPr>
    </a:lvl8pPr>
    <a:lvl9pPr indent="1828800" defTabSz="457200" latinLnBrk="0">
      <a:defRPr sz="14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87.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90.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97.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111.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112.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113.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11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115.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116.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117.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118.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119.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120.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121.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122.xml"/><Relationship Id="rId2" Type="http://schemas.openxmlformats.org/officeDocument/2006/relationships/notesMaster" Target="../notesMasters/notesMaster1.xml"/></Relationships>

</file>

<file path=ppt/notesSlides/_rels/notesSlide48.xml.rels><?xml version="1.0" encoding="UTF-8"?>
<Relationships xmlns="http://schemas.openxmlformats.org/package/2006/relationships"><Relationship Id="rId1" Type="http://schemas.openxmlformats.org/officeDocument/2006/relationships/slide" Target="../slides/slide123.xml"/><Relationship Id="rId2" Type="http://schemas.openxmlformats.org/officeDocument/2006/relationships/notesMaster" Target="../notesMasters/notesMaster1.xml"/></Relationships>

</file>

<file path=ppt/notesSlides/_rels/notesSlide49.xml.rels><?xml version="1.0" encoding="UTF-8"?>
<Relationships xmlns="http://schemas.openxmlformats.org/package/2006/relationships"><Relationship Id="rId1" Type="http://schemas.openxmlformats.org/officeDocument/2006/relationships/slide" Target="../slides/slide12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0.xml.rels><?xml version="1.0" encoding="UTF-8"?>
<Relationships xmlns="http://schemas.openxmlformats.org/package/2006/relationships"><Relationship Id="rId1" Type="http://schemas.openxmlformats.org/officeDocument/2006/relationships/slide" Target="../slides/slide125.xml"/><Relationship Id="rId2" Type="http://schemas.openxmlformats.org/officeDocument/2006/relationships/notesMaster" Target="../notesMasters/notesMaster1.xml"/></Relationships>

</file>

<file path=ppt/notesSlides/_rels/notesSlide51.xml.rels><?xml version="1.0" encoding="UTF-8"?>
<Relationships xmlns="http://schemas.openxmlformats.org/package/2006/relationships"><Relationship Id="rId1" Type="http://schemas.openxmlformats.org/officeDocument/2006/relationships/slide" Target="../slides/slide126.xml"/><Relationship Id="rId2" Type="http://schemas.openxmlformats.org/officeDocument/2006/relationships/notesMaster" Target="../notesMasters/notesMaster1.xml"/></Relationships>

</file>

<file path=ppt/notesSlides/_rels/notesSlide52.xml.rels><?xml version="1.0" encoding="UTF-8"?>
<Relationships xmlns="http://schemas.openxmlformats.org/package/2006/relationships"><Relationship Id="rId1" Type="http://schemas.openxmlformats.org/officeDocument/2006/relationships/slide" Target="../slides/slide127.xml"/><Relationship Id="rId2" Type="http://schemas.openxmlformats.org/officeDocument/2006/relationships/notesMaster" Target="../notesMasters/notesMaster1.xml"/></Relationships>

</file>

<file path=ppt/notesSlides/_rels/notesSlide53.xml.rels><?xml version="1.0" encoding="UTF-8"?>
<Relationships xmlns="http://schemas.openxmlformats.org/package/2006/relationships"><Relationship Id="rId1" Type="http://schemas.openxmlformats.org/officeDocument/2006/relationships/slide" Target="../slides/slide128.xml"/><Relationship Id="rId2" Type="http://schemas.openxmlformats.org/officeDocument/2006/relationships/notesMaster" Target="../notesMasters/notesMaster1.xml"/></Relationships>

</file>

<file path=ppt/notesSlides/_rels/notesSlide54.xml.rels><?xml version="1.0" encoding="UTF-8"?>
<Relationships xmlns="http://schemas.openxmlformats.org/package/2006/relationships"><Relationship Id="rId1" Type="http://schemas.openxmlformats.org/officeDocument/2006/relationships/slide" Target="../slides/slide129.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Shape 117"/>
          <p:cNvSpPr/>
          <p:nvPr>
            <p:ph type="sldImg"/>
          </p:nvPr>
        </p:nvSpPr>
        <p:spPr>
          <a:prstGeom prst="rect">
            <a:avLst/>
          </a:prstGeom>
        </p:spPr>
        <p:txBody>
          <a:bodyPr/>
          <a:lstStyle/>
          <a:p>
            <a:pPr/>
          </a:p>
        </p:txBody>
      </p:sp>
      <p:sp>
        <p:nvSpPr>
          <p:cNvPr id="118" name="Shape 118"/>
          <p:cNvSpPr/>
          <p:nvPr>
            <p:ph type="body" sz="quarter" idx="1"/>
          </p:nvPr>
        </p:nvSpPr>
        <p:spPr>
          <a:prstGeom prst="rect">
            <a:avLst/>
          </a:prstGeom>
        </p:spPr>
        <p:txBody>
          <a:bodyPr/>
          <a:lstStyle>
            <a:lvl1pPr>
              <a:lnSpc>
                <a:spcPct val="117999"/>
              </a:lnSpc>
              <a:defRPr sz="1300">
                <a:latin typeface="Helvetica Neue"/>
                <a:ea typeface="Helvetica Neue"/>
                <a:cs typeface="Helvetica Neue"/>
                <a:sym typeface="Helvetica Neue"/>
              </a:defRPr>
            </a:lvl1pPr>
          </a:lstStyle>
          <a:p>
            <a:pPr/>
            <a:r>
              <a:t>Teadaanded ja tänane plaan. Eelmise nädala lab töö puhul oli paljudel probleeme salajase võtmega. Võib kasutada teist metoodikat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hape 223"/>
          <p:cNvSpPr/>
          <p:nvPr>
            <p:ph type="sldImg"/>
          </p:nvPr>
        </p:nvSpPr>
        <p:spPr>
          <a:prstGeom prst="rect">
            <a:avLst/>
          </a:prstGeom>
        </p:spPr>
        <p:txBody>
          <a:bodyPr/>
          <a:lstStyle/>
          <a:p>
            <a:pPr/>
          </a:p>
        </p:txBody>
      </p:sp>
      <p:sp>
        <p:nvSpPr>
          <p:cNvPr id="224" name="Shape 224"/>
          <p:cNvSpPr/>
          <p:nvPr>
            <p:ph type="body" sz="quarter" idx="1"/>
          </p:nvPr>
        </p:nvSpPr>
        <p:spPr>
          <a:prstGeom prst="rect">
            <a:avLst/>
          </a:prstGeom>
        </p:spPr>
        <p:txBody>
          <a:bodyPr/>
          <a:lstStyle/>
          <a:p>
            <a:pPr/>
            <a:r>
              <a:t>SETI arvutamine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Shape 352"/>
          <p:cNvSpPr/>
          <p:nvPr>
            <p:ph type="sldImg"/>
          </p:nvPr>
        </p:nvSpPr>
        <p:spPr>
          <a:prstGeom prst="rect">
            <a:avLst/>
          </a:prstGeom>
        </p:spPr>
        <p:txBody>
          <a:bodyPr/>
          <a:lstStyle/>
          <a:p>
            <a:pPr/>
          </a:p>
        </p:txBody>
      </p:sp>
      <p:sp>
        <p:nvSpPr>
          <p:cNvPr id="353" name="Shape 353"/>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Punkt-punkt integratsioon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Shape 357"/>
          <p:cNvSpPr/>
          <p:nvPr>
            <p:ph type="sldImg"/>
          </p:nvPr>
        </p:nvSpPr>
        <p:spPr>
          <a:prstGeom prst="rect">
            <a:avLst/>
          </a:prstGeom>
        </p:spPr>
        <p:txBody>
          <a:bodyPr/>
          <a:lstStyle/>
          <a:p>
            <a:pPr/>
          </a:p>
        </p:txBody>
      </p:sp>
      <p:sp>
        <p:nvSpPr>
          <p:cNvPr id="358" name="Shape 358"/>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Punkt-punkt integratsioon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Shape 362"/>
          <p:cNvSpPr/>
          <p:nvPr>
            <p:ph type="sldImg"/>
          </p:nvPr>
        </p:nvSpPr>
        <p:spPr>
          <a:prstGeom prst="rect">
            <a:avLst/>
          </a:prstGeom>
        </p:spPr>
        <p:txBody>
          <a:bodyPr/>
          <a:lstStyle/>
          <a:p>
            <a:pPr/>
          </a:p>
        </p:txBody>
      </p:sp>
      <p:sp>
        <p:nvSpPr>
          <p:cNvPr id="363" name="Shape 363"/>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Punkt-punkt integratsioon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Shape 367"/>
          <p:cNvSpPr/>
          <p:nvPr>
            <p:ph type="sldImg"/>
          </p:nvPr>
        </p:nvSpPr>
        <p:spPr>
          <a:prstGeom prst="rect">
            <a:avLst/>
          </a:prstGeom>
        </p:spPr>
        <p:txBody>
          <a:bodyPr/>
          <a:lstStyle/>
          <a:p>
            <a:pPr/>
          </a:p>
        </p:txBody>
      </p:sp>
      <p:sp>
        <p:nvSpPr>
          <p:cNvPr id="368" name="Shape 368"/>
          <p:cNvSpPr/>
          <p:nvPr>
            <p:ph type="body" sz="quarter" idx="1"/>
          </p:nvPr>
        </p:nvSpPr>
        <p:spPr>
          <a:prstGeom prst="rect">
            <a:avLst/>
          </a:prstGeom>
        </p:spPr>
        <p:txBody>
          <a:bodyPr/>
          <a:lstStyle/>
          <a:p>
            <a:pPr>
              <a:lnSpc>
                <a:spcPct val="117999"/>
              </a:lnSpc>
              <a:defRPr sz="2200">
                <a:latin typeface="Helvetica Neue"/>
                <a:ea typeface="Helvetica Neue"/>
                <a:cs typeface="Helvetica Neue"/>
                <a:sym typeface="Helvetica Neue"/>
              </a:defRPr>
            </a:pPr>
            <a:r>
              <a:t>Punkt-punkt integratsioon</a:t>
            </a:r>
            <a:br/>
            <a:r>
              <a:t>Näide logistika valdkonnast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Shape 385"/>
          <p:cNvSpPr/>
          <p:nvPr>
            <p:ph type="sldImg"/>
          </p:nvPr>
        </p:nvSpPr>
        <p:spPr>
          <a:prstGeom prst="rect">
            <a:avLst/>
          </a:prstGeom>
        </p:spPr>
        <p:txBody>
          <a:bodyPr/>
          <a:lstStyle/>
          <a:p>
            <a:pPr/>
          </a:p>
        </p:txBody>
      </p:sp>
      <p:sp>
        <p:nvSpPr>
          <p:cNvPr id="386" name="Shape 386"/>
          <p:cNvSpPr/>
          <p:nvPr>
            <p:ph type="body" sz="quarter" idx="1"/>
          </p:nvPr>
        </p:nvSpPr>
        <p:spPr>
          <a:prstGeom prst="rect">
            <a:avLst/>
          </a:prstGeom>
        </p:spPr>
        <p:txBody>
          <a:bodyPr/>
          <a:lstStyle/>
          <a:p>
            <a:pPr>
              <a:lnSpc>
                <a:spcPct val="117999"/>
              </a:lnSpc>
              <a:defRPr sz="2200">
                <a:latin typeface="Helvetica Neue"/>
                <a:ea typeface="Helvetica Neue"/>
                <a:cs typeface="Helvetica Neue"/>
                <a:sym typeface="Helvetica Neue"/>
              </a:defRPr>
            </a:pPr>
            <a:r>
              <a:t>Teenusele orienteeritud arhitektuur (SOA)</a:t>
            </a:r>
            <a:br/>
            <a:r>
              <a:t>ettevõtte teenuste siin (ESB) - tarkvaraline komponent,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Shape 393"/>
          <p:cNvSpPr/>
          <p:nvPr>
            <p:ph type="sldImg"/>
          </p:nvPr>
        </p:nvSpPr>
        <p:spPr>
          <a:prstGeom prst="rect">
            <a:avLst/>
          </a:prstGeom>
        </p:spPr>
        <p:txBody>
          <a:bodyPr/>
          <a:lstStyle/>
          <a:p>
            <a:pPr/>
          </a:p>
        </p:txBody>
      </p:sp>
      <p:sp>
        <p:nvSpPr>
          <p:cNvPr id="394" name="Shape 394"/>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Mikroteenuste arhitektuur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Shape 398"/>
          <p:cNvSpPr/>
          <p:nvPr>
            <p:ph type="sldImg"/>
          </p:nvPr>
        </p:nvSpPr>
        <p:spPr>
          <a:prstGeom prst="rect">
            <a:avLst/>
          </a:prstGeom>
        </p:spPr>
        <p:txBody>
          <a:bodyPr/>
          <a:lstStyle/>
          <a:p>
            <a:pPr/>
          </a:p>
        </p:txBody>
      </p:sp>
      <p:sp>
        <p:nvSpPr>
          <p:cNvPr id="399" name="Shape 399"/>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Mikroteenuste arhitektuur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Shape 403"/>
          <p:cNvSpPr/>
          <p:nvPr>
            <p:ph type="sldImg"/>
          </p:nvPr>
        </p:nvSpPr>
        <p:spPr>
          <a:prstGeom prst="rect">
            <a:avLst/>
          </a:prstGeom>
        </p:spPr>
        <p:txBody>
          <a:bodyPr/>
          <a:lstStyle/>
          <a:p>
            <a:pPr/>
          </a:p>
        </p:txBody>
      </p:sp>
      <p:sp>
        <p:nvSpPr>
          <p:cNvPr id="404" name="Shape 404"/>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Mikroteenuste arhitektuur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Shape 408"/>
          <p:cNvSpPr/>
          <p:nvPr>
            <p:ph type="sldImg"/>
          </p:nvPr>
        </p:nvSpPr>
        <p:spPr>
          <a:prstGeom prst="rect">
            <a:avLst/>
          </a:prstGeom>
        </p:spPr>
        <p:txBody>
          <a:bodyPr/>
          <a:lstStyle/>
          <a:p>
            <a:pPr/>
          </a:p>
        </p:txBody>
      </p:sp>
      <p:sp>
        <p:nvSpPr>
          <p:cNvPr id="409" name="Shape 409"/>
          <p:cNvSpPr/>
          <p:nvPr>
            <p:ph type="body" sz="quarter" idx="1"/>
          </p:nvPr>
        </p:nvSpPr>
        <p:spPr>
          <a:prstGeom prst="rect">
            <a:avLst/>
          </a:prstGeom>
        </p:spPr>
        <p:txBody>
          <a:bodyPr/>
          <a:lstStyle/>
          <a:p>
            <a:pPr>
              <a:lnSpc>
                <a:spcPct val="117999"/>
              </a:lnSpc>
              <a:defRPr sz="2200">
                <a:latin typeface="Helvetica Neue"/>
                <a:ea typeface="Helvetica Neue"/>
                <a:cs typeface="Helvetica Neue"/>
                <a:sym typeface="Helvetica Neue"/>
              </a:defRPr>
            </a:pPr>
            <a:r>
              <a:t>Mikroteenuste arhitektuur</a:t>
            </a:r>
          </a:p>
          <a:p>
            <a:pPr>
              <a:lnSpc>
                <a:spcPct val="117999"/>
              </a:lnSpc>
              <a:defRPr sz="2200">
                <a:latin typeface="Helvetica Neue"/>
                <a:ea typeface="Helvetica Neue"/>
                <a:cs typeface="Helvetica Neue"/>
                <a:sym typeface="Helvetica Neue"/>
              </a:defRPr>
            </a:pPr>
            <a:r>
              <a:t>Näide logistika valdkonnast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Shape 125"/>
          <p:cNvSpPr/>
          <p:nvPr>
            <p:ph type="sldImg"/>
          </p:nvPr>
        </p:nvSpPr>
        <p:spPr>
          <a:prstGeom prst="rect">
            <a:avLst/>
          </a:prstGeom>
        </p:spPr>
        <p:txBody>
          <a:bodyPr/>
          <a:lstStyle/>
          <a:p>
            <a:pPr/>
          </a:p>
        </p:txBody>
      </p:sp>
      <p:sp>
        <p:nvSpPr>
          <p:cNvPr id="126" name="Shape 126"/>
          <p:cNvSpPr/>
          <p:nvPr>
            <p:ph type="body" sz="quarter" idx="1"/>
          </p:nvPr>
        </p:nvSpPr>
        <p:spPr>
          <a:prstGeom prst="rect">
            <a:avLst/>
          </a:prstGeom>
        </p:spPr>
        <p:txBody>
          <a:bodyPr/>
          <a:lstStyle/>
          <a:p>
            <a:pPr/>
            <a:r>
              <a:t>Suhtlus on tänpäeval kõikjal. Suhtlus on digitaalne. B2B suhtlust on väheks jäänud.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Shape 413"/>
          <p:cNvSpPr/>
          <p:nvPr>
            <p:ph type="sldImg"/>
          </p:nvPr>
        </p:nvSpPr>
        <p:spPr>
          <a:prstGeom prst="rect">
            <a:avLst/>
          </a:prstGeom>
        </p:spPr>
        <p:txBody>
          <a:bodyPr/>
          <a:lstStyle/>
          <a:p>
            <a:pPr/>
          </a:p>
        </p:txBody>
      </p:sp>
      <p:sp>
        <p:nvSpPr>
          <p:cNvPr id="414" name="Shape 414"/>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API-gateway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Shape 418"/>
          <p:cNvSpPr/>
          <p:nvPr>
            <p:ph type="sldImg"/>
          </p:nvPr>
        </p:nvSpPr>
        <p:spPr>
          <a:prstGeom prst="rect">
            <a:avLst/>
          </a:prstGeom>
        </p:spPr>
        <p:txBody>
          <a:bodyPr/>
          <a:lstStyle/>
          <a:p>
            <a:pPr/>
          </a:p>
        </p:txBody>
      </p:sp>
      <p:sp>
        <p:nvSpPr>
          <p:cNvPr id="419" name="Shape 419"/>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API-gateway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Shape 424"/>
          <p:cNvSpPr/>
          <p:nvPr>
            <p:ph type="sldImg"/>
          </p:nvPr>
        </p:nvSpPr>
        <p:spPr>
          <a:prstGeom prst="rect">
            <a:avLst/>
          </a:prstGeom>
        </p:spPr>
        <p:txBody>
          <a:bodyPr/>
          <a:lstStyle/>
          <a:p>
            <a:pPr/>
          </a:p>
        </p:txBody>
      </p:sp>
      <p:sp>
        <p:nvSpPr>
          <p:cNvPr id="425" name="Shape 425"/>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API-gateway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Shape 429"/>
          <p:cNvSpPr/>
          <p:nvPr>
            <p:ph type="sldImg"/>
          </p:nvPr>
        </p:nvSpPr>
        <p:spPr>
          <a:prstGeom prst="rect">
            <a:avLst/>
          </a:prstGeom>
        </p:spPr>
        <p:txBody>
          <a:bodyPr/>
          <a:lstStyle/>
          <a:p>
            <a:pPr/>
          </a:p>
        </p:txBody>
      </p:sp>
      <p:sp>
        <p:nvSpPr>
          <p:cNvPr id="430" name="Shape 430"/>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API-gateway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Shape 435"/>
          <p:cNvSpPr/>
          <p:nvPr>
            <p:ph type="sldImg"/>
          </p:nvPr>
        </p:nvSpPr>
        <p:spPr>
          <a:prstGeom prst="rect">
            <a:avLst/>
          </a:prstGeom>
        </p:spPr>
        <p:txBody>
          <a:bodyPr/>
          <a:lstStyle/>
          <a:p>
            <a:pPr/>
          </a:p>
        </p:txBody>
      </p:sp>
      <p:sp>
        <p:nvSpPr>
          <p:cNvPr id="436" name="Shape 436"/>
          <p:cNvSpPr/>
          <p:nvPr>
            <p:ph type="body" sz="quarter" idx="1"/>
          </p:nvPr>
        </p:nvSpPr>
        <p:spPr>
          <a:prstGeom prst="rect">
            <a:avLst/>
          </a:prstGeom>
        </p:spPr>
        <p:txBody>
          <a:bodyPr/>
          <a:lstStyle/>
          <a:p>
            <a:pPr>
              <a:lnSpc>
                <a:spcPct val="117999"/>
              </a:lnSpc>
              <a:defRPr sz="2200">
                <a:latin typeface="Helvetica Neue"/>
                <a:ea typeface="Helvetica Neue"/>
                <a:cs typeface="Helvetica Neue"/>
                <a:sym typeface="Helvetica Neue"/>
              </a:defRPr>
            </a:pPr>
            <a:r>
              <a:t>API-gateway</a:t>
            </a:r>
          </a:p>
          <a:p>
            <a:pPr>
              <a:lnSpc>
                <a:spcPct val="117999"/>
              </a:lnSpc>
              <a:defRPr sz="2200">
                <a:latin typeface="Helvetica Neue"/>
                <a:ea typeface="Helvetica Neue"/>
                <a:cs typeface="Helvetica Neue"/>
                <a:sym typeface="Helvetica Neue"/>
              </a:defRPr>
            </a:pPr>
            <a:r>
              <a:t>Näide logistika valdkonnast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Shape 440"/>
          <p:cNvSpPr/>
          <p:nvPr>
            <p:ph type="sldImg"/>
          </p:nvPr>
        </p:nvSpPr>
        <p:spPr>
          <a:prstGeom prst="rect">
            <a:avLst/>
          </a:prstGeom>
        </p:spPr>
        <p:txBody>
          <a:bodyPr/>
          <a:lstStyle/>
          <a:p>
            <a:pPr/>
          </a:p>
        </p:txBody>
      </p:sp>
      <p:sp>
        <p:nvSpPr>
          <p:cNvPr id="441" name="Shape 441"/>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API-gateway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Shape 445"/>
          <p:cNvSpPr/>
          <p:nvPr>
            <p:ph type="sldImg"/>
          </p:nvPr>
        </p:nvSpPr>
        <p:spPr>
          <a:prstGeom prst="rect">
            <a:avLst/>
          </a:prstGeom>
        </p:spPr>
        <p:txBody>
          <a:bodyPr/>
          <a:lstStyle/>
          <a:p>
            <a:pPr/>
          </a:p>
        </p:txBody>
      </p:sp>
      <p:sp>
        <p:nvSpPr>
          <p:cNvPr id="446" name="Shape 446"/>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Sündmuspõhine arhitektuur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 name="Shape 450"/>
          <p:cNvSpPr/>
          <p:nvPr>
            <p:ph type="sldImg"/>
          </p:nvPr>
        </p:nvSpPr>
        <p:spPr>
          <a:prstGeom prst="rect">
            <a:avLst/>
          </a:prstGeom>
        </p:spPr>
        <p:txBody>
          <a:bodyPr/>
          <a:lstStyle/>
          <a:p>
            <a:pPr/>
          </a:p>
        </p:txBody>
      </p:sp>
      <p:sp>
        <p:nvSpPr>
          <p:cNvPr id="451" name="Shape 451"/>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Sündmuspõhine arhitektuur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5" name="Shape 455"/>
          <p:cNvSpPr/>
          <p:nvPr>
            <p:ph type="sldImg"/>
          </p:nvPr>
        </p:nvSpPr>
        <p:spPr>
          <a:prstGeom prst="rect">
            <a:avLst/>
          </a:prstGeom>
        </p:spPr>
        <p:txBody>
          <a:bodyPr/>
          <a:lstStyle/>
          <a:p>
            <a:pPr/>
          </a:p>
        </p:txBody>
      </p:sp>
      <p:sp>
        <p:nvSpPr>
          <p:cNvPr id="456" name="Shape 456"/>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Sündmuspõhine arhitektuur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0" name="Shape 460"/>
          <p:cNvSpPr/>
          <p:nvPr>
            <p:ph type="sldImg"/>
          </p:nvPr>
        </p:nvSpPr>
        <p:spPr>
          <a:prstGeom prst="rect">
            <a:avLst/>
          </a:prstGeom>
        </p:spPr>
        <p:txBody>
          <a:bodyPr/>
          <a:lstStyle/>
          <a:p>
            <a:pPr/>
          </a:p>
        </p:txBody>
      </p:sp>
      <p:sp>
        <p:nvSpPr>
          <p:cNvPr id="461" name="Shape 461"/>
          <p:cNvSpPr/>
          <p:nvPr>
            <p:ph type="body" sz="quarter" idx="1"/>
          </p:nvPr>
        </p:nvSpPr>
        <p:spPr>
          <a:prstGeom prst="rect">
            <a:avLst/>
          </a:prstGeom>
        </p:spPr>
        <p:txBody>
          <a:bodyPr/>
          <a:lstStyle/>
          <a:p>
            <a:pPr>
              <a:lnSpc>
                <a:spcPct val="117999"/>
              </a:lnSpc>
              <a:defRPr sz="2200">
                <a:latin typeface="Helvetica Neue"/>
                <a:ea typeface="Helvetica Neue"/>
                <a:cs typeface="Helvetica Neue"/>
                <a:sym typeface="Helvetica Neue"/>
              </a:defRPr>
            </a:pPr>
            <a:r>
              <a:t>Sündmuspõhine arhitektuur</a:t>
            </a:r>
          </a:p>
          <a:p>
            <a:pPr>
              <a:lnSpc>
                <a:spcPct val="117999"/>
              </a:lnSpc>
              <a:defRPr sz="2200">
                <a:latin typeface="Helvetica Neue"/>
                <a:ea typeface="Helvetica Neue"/>
                <a:cs typeface="Helvetica Neue"/>
                <a:sym typeface="Helvetica Neue"/>
              </a:defRPr>
            </a:pPr>
            <a:r>
              <a:t>Logistika näide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Shape 130"/>
          <p:cNvSpPr/>
          <p:nvPr>
            <p:ph type="sldImg"/>
          </p:nvPr>
        </p:nvSpPr>
        <p:spPr>
          <a:prstGeom prst="rect">
            <a:avLst/>
          </a:prstGeom>
        </p:spPr>
        <p:txBody>
          <a:bodyPr/>
          <a:lstStyle/>
          <a:p>
            <a:pPr/>
          </a:p>
        </p:txBody>
      </p:sp>
      <p:sp>
        <p:nvSpPr>
          <p:cNvPr id="131" name="Shape 131"/>
          <p:cNvSpPr/>
          <p:nvPr>
            <p:ph type="body" sz="quarter" idx="1"/>
          </p:nvPr>
        </p:nvSpPr>
        <p:spPr>
          <a:prstGeom prst="rect">
            <a:avLst/>
          </a:prstGeom>
        </p:spPr>
        <p:txBody>
          <a:bodyPr/>
          <a:lstStyle/>
          <a:p>
            <a:pPr/>
            <a:r>
              <a:t>Kogu suhtlus on muutunud digitaalseks. Airbnb 2007.a. (USA). tööl 7300 inimest (2024) . See ei oleks võimalik ilma reaalajas infovahetuseta. Reaalajas info vahetamine ei saa odata, kui kohv on joodud. - automatiseerimine. Õigeaegsed otsused on toonud raha sisse,.Kõik on parendanud kliendi rahulolu. Jaapani ja ka soomes on hotellid, mis on täis iseteenindusel.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Shape 465"/>
          <p:cNvSpPr/>
          <p:nvPr>
            <p:ph type="sldImg"/>
          </p:nvPr>
        </p:nvSpPr>
        <p:spPr>
          <a:prstGeom prst="rect">
            <a:avLst/>
          </a:prstGeom>
        </p:spPr>
        <p:txBody>
          <a:bodyPr/>
          <a:lstStyle/>
          <a:p>
            <a:pPr/>
          </a:p>
        </p:txBody>
      </p:sp>
      <p:sp>
        <p:nvSpPr>
          <p:cNvPr id="466" name="Shape 466"/>
          <p:cNvSpPr/>
          <p:nvPr>
            <p:ph type="body" sz="quarter" idx="1"/>
          </p:nvPr>
        </p:nvSpPr>
        <p:spPr>
          <a:prstGeom prst="rect">
            <a:avLst/>
          </a:prstGeom>
        </p:spPr>
        <p:txBody>
          <a:bodyPr/>
          <a:lstStyle/>
          <a:p>
            <a:pPr>
              <a:lnSpc>
                <a:spcPct val="117999"/>
              </a:lnSpc>
              <a:defRPr sz="2200">
                <a:latin typeface="Helvetica Neue"/>
                <a:ea typeface="Helvetica Neue"/>
                <a:cs typeface="Helvetica Neue"/>
                <a:sym typeface="Helvetica Neue"/>
              </a:defRPr>
            </a:pPr>
            <a:r>
              <a:t>Sündmuspõhine arhitektuur</a:t>
            </a:r>
          </a:p>
          <a:p>
            <a:pPr>
              <a:lnSpc>
                <a:spcPct val="117999"/>
              </a:lnSpc>
              <a:defRPr sz="2200">
                <a:latin typeface="Helvetica Neue"/>
                <a:ea typeface="Helvetica Neue"/>
                <a:cs typeface="Helvetica Neue"/>
                <a:sym typeface="Helvetica Neue"/>
              </a:defRPr>
            </a:pPr>
            <a:r>
              <a:t>Logistika näide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Shape 487"/>
          <p:cNvSpPr/>
          <p:nvPr>
            <p:ph type="sldImg"/>
          </p:nvPr>
        </p:nvSpPr>
        <p:spPr>
          <a:prstGeom prst="rect">
            <a:avLst/>
          </a:prstGeom>
        </p:spPr>
        <p:txBody>
          <a:bodyPr/>
          <a:lstStyle/>
          <a:p>
            <a:pPr/>
          </a:p>
        </p:txBody>
      </p:sp>
      <p:sp>
        <p:nvSpPr>
          <p:cNvPr id="488" name="Shape 488"/>
          <p:cNvSpPr/>
          <p:nvPr>
            <p:ph type="body" sz="quarter" idx="1"/>
          </p:nvPr>
        </p:nvSpPr>
        <p:spPr>
          <a:prstGeom prst="rect">
            <a:avLst/>
          </a:prstGeom>
        </p:spPr>
        <p:txBody>
          <a:bodyPr/>
          <a:lstStyle/>
          <a:p>
            <a:pPr>
              <a:lnSpc>
                <a:spcPct val="117999"/>
              </a:lnSpc>
              <a:defRPr sz="2200">
                <a:latin typeface="Helvetica Neue"/>
                <a:ea typeface="Helvetica Neue"/>
                <a:cs typeface="Helvetica Neue"/>
                <a:sym typeface="Helvetica Neue"/>
              </a:defRPr>
            </a:pPr>
            <a:r>
              <a:t>Näite jätk</a:t>
            </a:r>
          </a:p>
          <a:p>
            <a:pPr>
              <a:lnSpc>
                <a:spcPct val="117999"/>
              </a:lnSpc>
              <a:defRPr sz="2200">
                <a:latin typeface="Helvetica Neue"/>
                <a:ea typeface="Helvetica Neue"/>
                <a:cs typeface="Helvetica Neue"/>
                <a:sym typeface="Helvetica Neue"/>
              </a:defRPr>
            </a:pPr>
            <a:r>
              <a:t>Extract Transform Load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Shape 493"/>
          <p:cNvSpPr/>
          <p:nvPr>
            <p:ph type="sldImg"/>
          </p:nvPr>
        </p:nvSpPr>
        <p:spPr>
          <a:prstGeom prst="rect">
            <a:avLst/>
          </a:prstGeom>
        </p:spPr>
        <p:txBody>
          <a:bodyPr/>
          <a:lstStyle/>
          <a:p>
            <a:pPr/>
          </a:p>
        </p:txBody>
      </p:sp>
      <p:sp>
        <p:nvSpPr>
          <p:cNvPr id="494" name="Shape 494"/>
          <p:cNvSpPr/>
          <p:nvPr>
            <p:ph type="body" sz="quarter" idx="1"/>
          </p:nvPr>
        </p:nvSpPr>
        <p:spPr>
          <a:prstGeom prst="rect">
            <a:avLst/>
          </a:prstGeom>
        </p:spPr>
        <p:txBody>
          <a:bodyPr/>
          <a:lstStyle/>
          <a:p>
            <a:pPr>
              <a:lnSpc>
                <a:spcPct val="117999"/>
              </a:lnSpc>
              <a:defRPr sz="2200">
                <a:latin typeface="Helvetica Neue"/>
                <a:ea typeface="Helvetica Neue"/>
                <a:cs typeface="Helvetica Neue"/>
                <a:sym typeface="Helvetica Neue"/>
              </a:defRPr>
            </a:pPr>
            <a:r>
              <a:t>Näite jätk</a:t>
            </a:r>
          </a:p>
          <a:p>
            <a:pPr>
              <a:lnSpc>
                <a:spcPct val="117999"/>
              </a:lnSpc>
              <a:defRPr sz="2200">
                <a:latin typeface="Helvetica Neue"/>
                <a:ea typeface="Helvetica Neue"/>
                <a:cs typeface="Helvetica Neue"/>
                <a:sym typeface="Helvetica Neue"/>
              </a:defRPr>
            </a:pPr>
            <a:r>
              <a:t>Extract Transform Load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9" name="Shape 499"/>
          <p:cNvSpPr/>
          <p:nvPr>
            <p:ph type="sldImg"/>
          </p:nvPr>
        </p:nvSpPr>
        <p:spPr>
          <a:prstGeom prst="rect">
            <a:avLst/>
          </a:prstGeom>
        </p:spPr>
        <p:txBody>
          <a:bodyPr/>
          <a:lstStyle/>
          <a:p>
            <a:pPr/>
          </a:p>
        </p:txBody>
      </p:sp>
      <p:sp>
        <p:nvSpPr>
          <p:cNvPr id="500" name="Shape 500"/>
          <p:cNvSpPr/>
          <p:nvPr>
            <p:ph type="body" sz="quarter" idx="1"/>
          </p:nvPr>
        </p:nvSpPr>
        <p:spPr>
          <a:prstGeom prst="rect">
            <a:avLst/>
          </a:prstGeom>
        </p:spPr>
        <p:txBody>
          <a:bodyPr/>
          <a:lstStyle/>
          <a:p>
            <a:pPr>
              <a:lnSpc>
                <a:spcPct val="117999"/>
              </a:lnSpc>
              <a:defRPr sz="2200">
                <a:latin typeface="Helvetica Neue"/>
                <a:ea typeface="Helvetica Neue"/>
                <a:cs typeface="Helvetica Neue"/>
                <a:sym typeface="Helvetica Neue"/>
              </a:defRPr>
            </a:pPr>
            <a:r>
              <a:t>Näite jätk</a:t>
            </a:r>
          </a:p>
          <a:p>
            <a:pPr>
              <a:lnSpc>
                <a:spcPct val="117999"/>
              </a:lnSpc>
              <a:defRPr sz="2200">
                <a:latin typeface="Helvetica Neue"/>
                <a:ea typeface="Helvetica Neue"/>
                <a:cs typeface="Helvetica Neue"/>
                <a:sym typeface="Helvetica Neue"/>
              </a:defRPr>
            </a:pPr>
            <a:r>
              <a:t>Extract Transform Load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5" name="Shape 505"/>
          <p:cNvSpPr/>
          <p:nvPr>
            <p:ph type="sldImg"/>
          </p:nvPr>
        </p:nvSpPr>
        <p:spPr>
          <a:prstGeom prst="rect">
            <a:avLst/>
          </a:prstGeom>
        </p:spPr>
        <p:txBody>
          <a:bodyPr/>
          <a:lstStyle/>
          <a:p>
            <a:pPr/>
          </a:p>
        </p:txBody>
      </p:sp>
      <p:sp>
        <p:nvSpPr>
          <p:cNvPr id="506" name="Shape 506"/>
          <p:cNvSpPr/>
          <p:nvPr>
            <p:ph type="body" sz="quarter" idx="1"/>
          </p:nvPr>
        </p:nvSpPr>
        <p:spPr>
          <a:prstGeom prst="rect">
            <a:avLst/>
          </a:prstGeom>
        </p:spPr>
        <p:txBody>
          <a:bodyPr/>
          <a:lstStyle/>
          <a:p>
            <a:pPr>
              <a:lnSpc>
                <a:spcPct val="117999"/>
              </a:lnSpc>
              <a:defRPr sz="2200">
                <a:latin typeface="Helvetica Neue"/>
                <a:ea typeface="Helvetica Neue"/>
                <a:cs typeface="Helvetica Neue"/>
                <a:sym typeface="Helvetica Neue"/>
              </a:defRPr>
            </a:pPr>
            <a:r>
              <a:t>Näite jätk</a:t>
            </a:r>
          </a:p>
          <a:p>
            <a:pPr>
              <a:lnSpc>
                <a:spcPct val="117999"/>
              </a:lnSpc>
              <a:defRPr sz="2200">
                <a:latin typeface="Helvetica Neue"/>
                <a:ea typeface="Helvetica Neue"/>
                <a:cs typeface="Helvetica Neue"/>
                <a:sym typeface="Helvetica Neue"/>
              </a:defRPr>
            </a:pPr>
            <a:r>
              <a:t>Extract Transform Load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4" name="Shape 534"/>
          <p:cNvSpPr/>
          <p:nvPr>
            <p:ph type="sldImg"/>
          </p:nvPr>
        </p:nvSpPr>
        <p:spPr>
          <a:prstGeom prst="rect">
            <a:avLst/>
          </a:prstGeom>
        </p:spPr>
        <p:txBody>
          <a:bodyPr/>
          <a:lstStyle/>
          <a:p>
            <a:pPr/>
          </a:p>
        </p:txBody>
      </p:sp>
      <p:sp>
        <p:nvSpPr>
          <p:cNvPr id="535" name="Shape 535"/>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Näited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2" name="Shape 592"/>
          <p:cNvSpPr/>
          <p:nvPr>
            <p:ph type="sldImg"/>
          </p:nvPr>
        </p:nvSpPr>
        <p:spPr>
          <a:prstGeom prst="rect">
            <a:avLst/>
          </a:prstGeom>
        </p:spPr>
        <p:txBody>
          <a:bodyPr/>
          <a:lstStyle/>
          <a:p>
            <a:pPr/>
          </a:p>
        </p:txBody>
      </p:sp>
      <p:sp>
        <p:nvSpPr>
          <p:cNvPr id="593" name="Shape 593"/>
          <p:cNvSpPr/>
          <p:nvPr>
            <p:ph type="body" sz="quarter" idx="1"/>
          </p:nvPr>
        </p:nvSpPr>
        <p:spPr>
          <a:prstGeom prst="rect">
            <a:avLst/>
          </a:prstGeom>
        </p:spPr>
        <p:txBody>
          <a:bodyPr/>
          <a:lstStyle/>
          <a:p>
            <a:pPr>
              <a:lnSpc>
                <a:spcPct val="117999"/>
              </a:lnSpc>
              <a:defRPr sz="2200">
                <a:latin typeface="Helvetica Neue"/>
                <a:ea typeface="Helvetica Neue"/>
                <a:cs typeface="Helvetica Neue"/>
                <a:sym typeface="Helvetica Neue"/>
              </a:defRPr>
            </a:pPr>
            <a:r>
              <a:t>Parimad praktikad 4 osas</a:t>
            </a:r>
          </a:p>
          <a:p>
            <a:pPr>
              <a:lnSpc>
                <a:spcPct val="117999"/>
              </a:lnSpc>
              <a:defRPr sz="2200">
                <a:latin typeface="Helvetica Neue"/>
                <a:ea typeface="Helvetica Neue"/>
                <a:cs typeface="Helvetica Neue"/>
                <a:sym typeface="Helvetica Neue"/>
              </a:defRPr>
            </a:pPr>
            <a:r>
              <a:t>Disaini , implementatsiooni, operatsioonid, API turvalisus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8" name="Shape 598"/>
          <p:cNvSpPr/>
          <p:nvPr>
            <p:ph type="sldImg"/>
          </p:nvPr>
        </p:nvSpPr>
        <p:spPr>
          <a:prstGeom prst="rect">
            <a:avLst/>
          </a:prstGeom>
        </p:spPr>
        <p:txBody>
          <a:bodyPr/>
          <a:lstStyle/>
          <a:p>
            <a:pPr/>
          </a:p>
        </p:txBody>
      </p:sp>
      <p:sp>
        <p:nvSpPr>
          <p:cNvPr id="599" name="Shape 599"/>
          <p:cNvSpPr/>
          <p:nvPr>
            <p:ph type="body" sz="quarter" idx="1"/>
          </p:nvPr>
        </p:nvSpPr>
        <p:spPr>
          <a:prstGeom prst="rect">
            <a:avLst/>
          </a:prstGeom>
        </p:spPr>
        <p:txBody>
          <a:bodyPr/>
          <a:lstStyle/>
          <a:p>
            <a:pPr>
              <a:lnSpc>
                <a:spcPct val="117999"/>
              </a:lnSpc>
              <a:defRPr sz="2200">
                <a:latin typeface="Helvetica Neue"/>
                <a:ea typeface="Helvetica Neue"/>
                <a:cs typeface="Helvetica Neue"/>
                <a:sym typeface="Helvetica Neue"/>
              </a:defRPr>
            </a:pPr>
            <a:r>
              <a:t>Parimad praktikad 4 osas</a:t>
            </a:r>
          </a:p>
          <a:p>
            <a:pPr>
              <a:lnSpc>
                <a:spcPct val="117999"/>
              </a:lnSpc>
              <a:defRPr sz="2200">
                <a:latin typeface="Helvetica Neue"/>
                <a:ea typeface="Helvetica Neue"/>
                <a:cs typeface="Helvetica Neue"/>
                <a:sym typeface="Helvetica Neue"/>
              </a:defRPr>
            </a:pPr>
            <a:r>
              <a:t>Disaini , implementatsiooni, operatsioonid, API turvalisus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4" name="Shape 604"/>
          <p:cNvSpPr/>
          <p:nvPr>
            <p:ph type="sldImg"/>
          </p:nvPr>
        </p:nvSpPr>
        <p:spPr>
          <a:prstGeom prst="rect">
            <a:avLst/>
          </a:prstGeom>
        </p:spPr>
        <p:txBody>
          <a:bodyPr/>
          <a:lstStyle/>
          <a:p>
            <a:pPr/>
          </a:p>
        </p:txBody>
      </p:sp>
      <p:sp>
        <p:nvSpPr>
          <p:cNvPr id="605" name="Shape 605"/>
          <p:cNvSpPr/>
          <p:nvPr>
            <p:ph type="body" sz="quarter" idx="1"/>
          </p:nvPr>
        </p:nvSpPr>
        <p:spPr>
          <a:prstGeom prst="rect">
            <a:avLst/>
          </a:prstGeom>
        </p:spPr>
        <p:txBody>
          <a:bodyPr/>
          <a:lstStyle/>
          <a:p>
            <a:pPr>
              <a:lnSpc>
                <a:spcPct val="117999"/>
              </a:lnSpc>
              <a:defRPr sz="2200">
                <a:latin typeface="Helvetica Neue"/>
                <a:ea typeface="Helvetica Neue"/>
                <a:cs typeface="Helvetica Neue"/>
                <a:sym typeface="Helvetica Neue"/>
              </a:defRPr>
            </a:pPr>
            <a:r>
              <a:t>Parimad praktikad 4 osas</a:t>
            </a:r>
          </a:p>
          <a:p>
            <a:pPr>
              <a:lnSpc>
                <a:spcPct val="117999"/>
              </a:lnSpc>
              <a:defRPr sz="2200">
                <a:latin typeface="Helvetica Neue"/>
                <a:ea typeface="Helvetica Neue"/>
                <a:cs typeface="Helvetica Neue"/>
                <a:sym typeface="Helvetica Neue"/>
              </a:defRPr>
            </a:pPr>
            <a:r>
              <a:t>Disaini , implementatsiooni, operatsioonid, API turvalisus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0" name="Shape 610"/>
          <p:cNvSpPr/>
          <p:nvPr>
            <p:ph type="sldImg"/>
          </p:nvPr>
        </p:nvSpPr>
        <p:spPr>
          <a:prstGeom prst="rect">
            <a:avLst/>
          </a:prstGeom>
        </p:spPr>
        <p:txBody>
          <a:bodyPr/>
          <a:lstStyle/>
          <a:p>
            <a:pPr/>
          </a:p>
        </p:txBody>
      </p:sp>
      <p:sp>
        <p:nvSpPr>
          <p:cNvPr id="611" name="Shape 611"/>
          <p:cNvSpPr/>
          <p:nvPr>
            <p:ph type="body" sz="quarter" idx="1"/>
          </p:nvPr>
        </p:nvSpPr>
        <p:spPr>
          <a:prstGeom prst="rect">
            <a:avLst/>
          </a:prstGeom>
        </p:spPr>
        <p:txBody>
          <a:bodyPr/>
          <a:lstStyle/>
          <a:p>
            <a:pPr>
              <a:lnSpc>
                <a:spcPct val="117999"/>
              </a:lnSpc>
              <a:defRPr sz="2200">
                <a:latin typeface="Helvetica Neue"/>
                <a:ea typeface="Helvetica Neue"/>
                <a:cs typeface="Helvetica Neue"/>
                <a:sym typeface="Helvetica Neue"/>
              </a:defRPr>
            </a:pPr>
            <a:r>
              <a:t>Parimad praktikad 4 osas</a:t>
            </a:r>
          </a:p>
          <a:p>
            <a:pPr>
              <a:lnSpc>
                <a:spcPct val="117999"/>
              </a:lnSpc>
              <a:defRPr sz="2200">
                <a:latin typeface="Helvetica Neue"/>
                <a:ea typeface="Helvetica Neue"/>
                <a:cs typeface="Helvetica Neue"/>
                <a:sym typeface="Helvetica Neue"/>
              </a:defRPr>
            </a:pPr>
            <a:r>
              <a:t>Disaini , implementatsiooni, operatsioonid, API turvalisus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Shape 138"/>
          <p:cNvSpPr/>
          <p:nvPr>
            <p:ph type="sldImg"/>
          </p:nvPr>
        </p:nvSpPr>
        <p:spPr>
          <a:prstGeom prst="rect">
            <a:avLst/>
          </a:prstGeom>
        </p:spPr>
        <p:txBody>
          <a:bodyPr/>
          <a:lstStyle/>
          <a:p>
            <a:pPr/>
          </a:p>
        </p:txBody>
      </p:sp>
      <p:sp>
        <p:nvSpPr>
          <p:cNvPr id="139" name="Shape 139"/>
          <p:cNvSpPr/>
          <p:nvPr>
            <p:ph type="body" sz="quarter" idx="1"/>
          </p:nvPr>
        </p:nvSpPr>
        <p:spPr>
          <a:prstGeom prst="rect">
            <a:avLst/>
          </a:prstGeom>
        </p:spPr>
        <p:txBody>
          <a:bodyPr/>
          <a:lstStyle/>
          <a:p>
            <a:pPr marL="187157" indent="-187157">
              <a:buSzPct val="100000"/>
              <a:buAutoNum type="arabicPeriod" startAt="1"/>
            </a:pPr>
            <a:r>
              <a:t>etapis võrku ei olnud. Pakke viidi kulleritega teise arvuti juurde. Kalle DataSaab soome. </a:t>
            </a:r>
          </a:p>
          <a:p>
            <a:pPr marL="187157" indent="-187157">
              <a:buSzPct val="100000"/>
              <a:buAutoNum type="arabicPeriod" startAt="1"/>
            </a:pPr>
            <a:r>
              <a:t>EDI </a:t>
            </a:r>
          </a:p>
          <a:p>
            <a:pPr marL="187157" indent="-187157">
              <a:buSzPct val="100000"/>
              <a:buAutoNum type="arabicPeriod" startAt="1"/>
            </a:pPr>
            <a:r>
              <a:t>RPC. </a:t>
            </a:r>
          </a:p>
          <a:p>
            <a:pPr/>
            <a:r>
              <a:t>neist ükski ei ole kadunud, nad tekkisid siis. Praegu suurettevõtted EDI, väiksemad RPC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7" name="Shape 617"/>
          <p:cNvSpPr/>
          <p:nvPr>
            <p:ph type="sldImg"/>
          </p:nvPr>
        </p:nvSpPr>
        <p:spPr>
          <a:prstGeom prst="rect">
            <a:avLst/>
          </a:prstGeom>
        </p:spPr>
        <p:txBody>
          <a:bodyPr/>
          <a:lstStyle/>
          <a:p>
            <a:pPr/>
          </a:p>
        </p:txBody>
      </p:sp>
      <p:sp>
        <p:nvSpPr>
          <p:cNvPr id="618" name="Shape 618"/>
          <p:cNvSpPr/>
          <p:nvPr>
            <p:ph type="body" sz="quarter" idx="1"/>
          </p:nvPr>
        </p:nvSpPr>
        <p:spPr>
          <a:prstGeom prst="rect">
            <a:avLst/>
          </a:prstGeom>
        </p:spPr>
        <p:txBody>
          <a:bodyPr/>
          <a:lstStyle/>
          <a:p>
            <a:pPr>
              <a:lnSpc>
                <a:spcPct val="117999"/>
              </a:lnSpc>
              <a:defRPr sz="2200">
                <a:latin typeface="Helvetica Neue"/>
                <a:ea typeface="Helvetica Neue"/>
                <a:cs typeface="Helvetica Neue"/>
                <a:sym typeface="Helvetica Neue"/>
              </a:defRPr>
            </a:pPr>
            <a:r>
              <a:t>Parimad praktikad 4 osas</a:t>
            </a:r>
          </a:p>
          <a:p>
            <a:pPr>
              <a:lnSpc>
                <a:spcPct val="117999"/>
              </a:lnSpc>
              <a:defRPr sz="2200">
                <a:latin typeface="Helvetica Neue"/>
                <a:ea typeface="Helvetica Neue"/>
                <a:cs typeface="Helvetica Neue"/>
                <a:sym typeface="Helvetica Neue"/>
              </a:defRPr>
            </a:pPr>
            <a:r>
              <a:t>Disaini , implementatsiooni, operatsioonid, API turvalisus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3" name="Shape 623"/>
          <p:cNvSpPr/>
          <p:nvPr>
            <p:ph type="sldImg"/>
          </p:nvPr>
        </p:nvSpPr>
        <p:spPr>
          <a:prstGeom prst="rect">
            <a:avLst/>
          </a:prstGeom>
        </p:spPr>
        <p:txBody>
          <a:bodyPr/>
          <a:lstStyle/>
          <a:p>
            <a:pPr/>
          </a:p>
        </p:txBody>
      </p:sp>
      <p:sp>
        <p:nvSpPr>
          <p:cNvPr id="624" name="Shape 624"/>
          <p:cNvSpPr/>
          <p:nvPr>
            <p:ph type="body" sz="quarter" idx="1"/>
          </p:nvPr>
        </p:nvSpPr>
        <p:spPr>
          <a:prstGeom prst="rect">
            <a:avLst/>
          </a:prstGeom>
        </p:spPr>
        <p:txBody>
          <a:bodyPr/>
          <a:lstStyle/>
          <a:p>
            <a:pPr>
              <a:lnSpc>
                <a:spcPct val="117999"/>
              </a:lnSpc>
              <a:defRPr sz="2200">
                <a:latin typeface="Helvetica Neue"/>
                <a:ea typeface="Helvetica Neue"/>
                <a:cs typeface="Helvetica Neue"/>
                <a:sym typeface="Helvetica Neue"/>
              </a:defRPr>
            </a:pPr>
            <a:r>
              <a:t>Parimad praktikad 4 osas</a:t>
            </a:r>
          </a:p>
          <a:p>
            <a:pPr>
              <a:lnSpc>
                <a:spcPct val="117999"/>
              </a:lnSpc>
              <a:defRPr sz="2200">
                <a:latin typeface="Helvetica Neue"/>
                <a:ea typeface="Helvetica Neue"/>
                <a:cs typeface="Helvetica Neue"/>
                <a:sym typeface="Helvetica Neue"/>
              </a:defRPr>
            </a:pPr>
            <a:r>
              <a:t>Disaini , implementatsiooni, operatsioonid, API turvalisus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9" name="Shape 629"/>
          <p:cNvSpPr/>
          <p:nvPr>
            <p:ph type="sldImg"/>
          </p:nvPr>
        </p:nvSpPr>
        <p:spPr>
          <a:prstGeom prst="rect">
            <a:avLst/>
          </a:prstGeom>
        </p:spPr>
        <p:txBody>
          <a:bodyPr/>
          <a:lstStyle/>
          <a:p>
            <a:pPr/>
          </a:p>
        </p:txBody>
      </p:sp>
      <p:sp>
        <p:nvSpPr>
          <p:cNvPr id="630" name="Shape 630"/>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Levinud turvaohud (10)</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5" name="Shape 635"/>
          <p:cNvSpPr/>
          <p:nvPr>
            <p:ph type="sldImg"/>
          </p:nvPr>
        </p:nvSpPr>
        <p:spPr>
          <a:prstGeom prst="rect">
            <a:avLst/>
          </a:prstGeom>
        </p:spPr>
        <p:txBody>
          <a:bodyPr/>
          <a:lstStyle/>
          <a:p>
            <a:pPr/>
          </a:p>
        </p:txBody>
      </p:sp>
      <p:sp>
        <p:nvSpPr>
          <p:cNvPr id="636" name="Shape 636"/>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Levinud turvaohud (10)</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1" name="Shape 641"/>
          <p:cNvSpPr/>
          <p:nvPr>
            <p:ph type="sldImg"/>
          </p:nvPr>
        </p:nvSpPr>
        <p:spPr>
          <a:prstGeom prst="rect">
            <a:avLst/>
          </a:prstGeom>
        </p:spPr>
        <p:txBody>
          <a:bodyPr/>
          <a:lstStyle/>
          <a:p>
            <a:pPr/>
          </a:p>
        </p:txBody>
      </p:sp>
      <p:sp>
        <p:nvSpPr>
          <p:cNvPr id="642" name="Shape 642"/>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Levinud turvaohud (10)</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7" name="Shape 647"/>
          <p:cNvSpPr/>
          <p:nvPr>
            <p:ph type="sldImg"/>
          </p:nvPr>
        </p:nvSpPr>
        <p:spPr>
          <a:prstGeom prst="rect">
            <a:avLst/>
          </a:prstGeom>
        </p:spPr>
        <p:txBody>
          <a:bodyPr/>
          <a:lstStyle/>
          <a:p>
            <a:pPr/>
          </a:p>
        </p:txBody>
      </p:sp>
      <p:sp>
        <p:nvSpPr>
          <p:cNvPr id="648" name="Shape 648"/>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Levinud turvaohud (10)</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3" name="Shape 653"/>
          <p:cNvSpPr/>
          <p:nvPr>
            <p:ph type="sldImg"/>
          </p:nvPr>
        </p:nvSpPr>
        <p:spPr>
          <a:prstGeom prst="rect">
            <a:avLst/>
          </a:prstGeom>
        </p:spPr>
        <p:txBody>
          <a:bodyPr/>
          <a:lstStyle/>
          <a:p>
            <a:pPr/>
          </a:p>
        </p:txBody>
      </p:sp>
      <p:sp>
        <p:nvSpPr>
          <p:cNvPr id="654" name="Shape 654"/>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Levinud turvaohud (10)</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9" name="Shape 659"/>
          <p:cNvSpPr/>
          <p:nvPr>
            <p:ph type="sldImg"/>
          </p:nvPr>
        </p:nvSpPr>
        <p:spPr>
          <a:prstGeom prst="rect">
            <a:avLst/>
          </a:prstGeom>
        </p:spPr>
        <p:txBody>
          <a:bodyPr/>
          <a:lstStyle/>
          <a:p>
            <a:pPr/>
          </a:p>
        </p:txBody>
      </p:sp>
      <p:sp>
        <p:nvSpPr>
          <p:cNvPr id="660" name="Shape 660"/>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Levinud turvaohud (10)</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5" name="Shape 665"/>
          <p:cNvSpPr/>
          <p:nvPr>
            <p:ph type="sldImg"/>
          </p:nvPr>
        </p:nvSpPr>
        <p:spPr>
          <a:prstGeom prst="rect">
            <a:avLst/>
          </a:prstGeom>
        </p:spPr>
        <p:txBody>
          <a:bodyPr/>
          <a:lstStyle/>
          <a:p>
            <a:pPr/>
          </a:p>
        </p:txBody>
      </p:sp>
      <p:sp>
        <p:nvSpPr>
          <p:cNvPr id="666" name="Shape 666"/>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Kaitsemehanismid (10)</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1" name="Shape 671"/>
          <p:cNvSpPr/>
          <p:nvPr>
            <p:ph type="sldImg"/>
          </p:nvPr>
        </p:nvSpPr>
        <p:spPr>
          <a:prstGeom prst="rect">
            <a:avLst/>
          </a:prstGeom>
        </p:spPr>
        <p:txBody>
          <a:bodyPr/>
          <a:lstStyle/>
          <a:p>
            <a:pPr/>
          </a:p>
        </p:txBody>
      </p:sp>
      <p:sp>
        <p:nvSpPr>
          <p:cNvPr id="672" name="Shape 672"/>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Kaitsemehanismid (10)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p>
            <a:pPr/>
            <a:r>
              <a:t>RPC - Remote Procedure Call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7" name="Shape 677"/>
          <p:cNvSpPr/>
          <p:nvPr>
            <p:ph type="sldImg"/>
          </p:nvPr>
        </p:nvSpPr>
        <p:spPr>
          <a:prstGeom prst="rect">
            <a:avLst/>
          </a:prstGeom>
        </p:spPr>
        <p:txBody>
          <a:bodyPr/>
          <a:lstStyle/>
          <a:p>
            <a:pPr/>
          </a:p>
        </p:txBody>
      </p:sp>
      <p:sp>
        <p:nvSpPr>
          <p:cNvPr id="678" name="Shape 678"/>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Kaitsemehanismid (10)</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3" name="Shape 683"/>
          <p:cNvSpPr/>
          <p:nvPr>
            <p:ph type="sldImg"/>
          </p:nvPr>
        </p:nvSpPr>
        <p:spPr>
          <a:prstGeom prst="rect">
            <a:avLst/>
          </a:prstGeom>
        </p:spPr>
        <p:txBody>
          <a:bodyPr/>
          <a:lstStyle/>
          <a:p>
            <a:pPr/>
          </a:p>
        </p:txBody>
      </p:sp>
      <p:sp>
        <p:nvSpPr>
          <p:cNvPr id="684" name="Shape 684"/>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Kaitsemehanismid (10)</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9" name="Shape 689"/>
          <p:cNvSpPr/>
          <p:nvPr>
            <p:ph type="sldImg"/>
          </p:nvPr>
        </p:nvSpPr>
        <p:spPr>
          <a:prstGeom prst="rect">
            <a:avLst/>
          </a:prstGeom>
        </p:spPr>
        <p:txBody>
          <a:bodyPr/>
          <a:lstStyle/>
          <a:p>
            <a:pPr/>
          </a:p>
        </p:txBody>
      </p:sp>
      <p:sp>
        <p:nvSpPr>
          <p:cNvPr id="690" name="Shape 690"/>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Kaitsemehanismid (10)</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5" name="Shape 695"/>
          <p:cNvSpPr/>
          <p:nvPr>
            <p:ph type="sldImg"/>
          </p:nvPr>
        </p:nvSpPr>
        <p:spPr>
          <a:prstGeom prst="rect">
            <a:avLst/>
          </a:prstGeom>
        </p:spPr>
        <p:txBody>
          <a:bodyPr/>
          <a:lstStyle/>
          <a:p>
            <a:pPr/>
          </a:p>
        </p:txBody>
      </p:sp>
      <p:sp>
        <p:nvSpPr>
          <p:cNvPr id="696" name="Shape 696"/>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Kaitsemehanismid (10)</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2" name="Shape 702"/>
          <p:cNvSpPr/>
          <p:nvPr>
            <p:ph type="sldImg"/>
          </p:nvPr>
        </p:nvSpPr>
        <p:spPr>
          <a:prstGeom prst="rect">
            <a:avLst/>
          </a:prstGeom>
        </p:spPr>
        <p:txBody>
          <a:bodyPr/>
          <a:lstStyle/>
          <a:p>
            <a:pPr/>
          </a:p>
        </p:txBody>
      </p:sp>
      <p:sp>
        <p:nvSpPr>
          <p:cNvPr id="703" name="Shape 703"/>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Näited: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p>
            <a:pPr/>
            <a:r>
              <a:t>CORBA on tasapisi kaduma hakanud </a:t>
            </a:r>
            <a:br/>
            <a:r>
              <a:t>RMI ja DCOM on endiselt aktiivsed</a:t>
            </a:r>
          </a:p>
          <a:p>
            <a:pPr/>
            <a:r>
              <a:t>SOAP - Simple Object Access Protocol,</a:t>
            </a:r>
          </a:p>
          <a:p>
            <a:pPr/>
            <a:r>
              <a:t>Extensible Markup Language (XML)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hape 157"/>
          <p:cNvSpPr/>
          <p:nvPr>
            <p:ph type="sldImg"/>
          </p:nvPr>
        </p:nvSpPr>
        <p:spPr>
          <a:prstGeom prst="rect">
            <a:avLst/>
          </a:prstGeom>
        </p:spPr>
        <p:txBody>
          <a:bodyPr/>
          <a:lstStyle/>
          <a:p>
            <a:pPr/>
          </a:p>
        </p:txBody>
      </p:sp>
      <p:sp>
        <p:nvSpPr>
          <p:cNvPr id="158" name="Shape 158"/>
          <p:cNvSpPr/>
          <p:nvPr>
            <p:ph type="body" sz="quarter" idx="1"/>
          </p:nvPr>
        </p:nvSpPr>
        <p:spPr>
          <a:prstGeom prst="rect">
            <a:avLst/>
          </a:prstGeom>
        </p:spPr>
        <p:txBody>
          <a:bodyPr/>
          <a:lstStyle/>
          <a:p>
            <a:pPr/>
            <a:r>
              <a:t>JSON (JavaScript Object Notation)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p>
            <a:pPr/>
            <a:r>
              <a:t>API stands for Application Programming Interface</a:t>
            </a:r>
          </a:p>
          <a:p>
            <a:pPr/>
            <a:r>
              <a:t>GraphQL | A query language for your API</a:t>
            </a:r>
          </a:p>
          <a:p>
            <a:pPr/>
            <a:r>
              <a:t>event-driven mustrit saab rakendada selliste rakenduste ja süsteemide kavandamisel ja rakendamisel, mis edastavad sündmusi lõdvalt seotud tarkvarakomponentide ja teenuste vahel. Sündmuspõhine süsteem koosneb tavaliselt sündmuste tekitajatest (või agentidest), sündmuste tarbijatest (või neeldujatest) ja sündmuste kanalitest. Emitterid vastutavad sündmuste tuvastamise, kogumise ja edastamise eest. Sündmuse edastaja ei tunne sündmuse tarbijaid, ta isegi ei tea, kas tarbija on olemas ja kui see on olemas, ei tea ta, kuidas sündmust kasutatakse või edasi töödeldakse. Valamutel on kohustus reageerida kohe pärast sündmuse esitamist.</a:t>
            </a:r>
          </a:p>
          <a:p>
            <a:pPr/>
            <a:r>
              <a:t>Event-driven vabanes 1-1 suhtlusest. </a:t>
            </a:r>
          </a:p>
          <a:p>
            <a:pPr/>
            <a:r>
              <a:t>matkaja hüüab appi.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a:r>
              <a:t>Päring /vastus  vs Imperatiivne lähenemine - tee nii, tee taa .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1" name="Title Text"/>
          <p:cNvSpPr txBox="1"/>
          <p:nvPr>
            <p:ph type="title"/>
          </p:nvPr>
        </p:nvSpPr>
        <p:spPr>
          <a:xfrm>
            <a:off x="685800" y="1597819"/>
            <a:ext cx="7772400" cy="1102520"/>
          </a:xfrm>
          <a:prstGeom prst="rect">
            <a:avLst/>
          </a:prstGeom>
        </p:spPr>
        <p:txBody>
          <a:bodyPr/>
          <a:lstStyle/>
          <a:p>
            <a:pPr/>
            <a:r>
              <a:t>Title Text</a:t>
            </a:r>
          </a:p>
        </p:txBody>
      </p:sp>
      <p:sp>
        <p:nvSpPr>
          <p:cNvPr id="12" name="Body Level One…"/>
          <p:cNvSpPr txBox="1"/>
          <p:nvPr>
            <p:ph type="body" sz="quarter" idx="1"/>
          </p:nvPr>
        </p:nvSpPr>
        <p:spPr>
          <a:xfrm>
            <a:off x="1371600" y="2914650"/>
            <a:ext cx="6400800" cy="1314450"/>
          </a:xfrm>
          <a:prstGeom prst="rect">
            <a:avLst/>
          </a:prstGeom>
        </p:spPr>
        <p:txBody>
          <a:bodyPr/>
          <a:lstStyle>
            <a:lvl1pPr marL="0" indent="0" algn="ctr">
              <a:buSzTx/>
              <a:buFontTx/>
              <a:buNone/>
              <a:defRPr>
                <a:solidFill>
                  <a:srgbClr val="888888"/>
                </a:solidFill>
                <a:latin typeface="+mj-lt"/>
                <a:ea typeface="+mj-ea"/>
                <a:cs typeface="+mj-cs"/>
                <a:sym typeface="Calibri"/>
              </a:defRPr>
            </a:lvl1pPr>
            <a:lvl2pPr marL="0" indent="342900" algn="ctr">
              <a:buSzTx/>
              <a:buFontTx/>
              <a:buNone/>
              <a:defRPr>
                <a:solidFill>
                  <a:srgbClr val="888888"/>
                </a:solidFill>
                <a:latin typeface="+mj-lt"/>
                <a:ea typeface="+mj-ea"/>
                <a:cs typeface="+mj-cs"/>
                <a:sym typeface="Calibri"/>
              </a:defRPr>
            </a:lvl2pPr>
            <a:lvl3pPr marL="0" indent="685800" algn="ctr">
              <a:buSzTx/>
              <a:buFontTx/>
              <a:buNone/>
              <a:defRPr>
                <a:solidFill>
                  <a:srgbClr val="888888"/>
                </a:solidFill>
                <a:latin typeface="+mj-lt"/>
                <a:ea typeface="+mj-ea"/>
                <a:cs typeface="+mj-cs"/>
                <a:sym typeface="Calibri"/>
              </a:defRPr>
            </a:lvl3pPr>
            <a:lvl4pPr marL="0" indent="1028700" algn="ctr">
              <a:buSzTx/>
              <a:buFontTx/>
              <a:buNone/>
              <a:defRPr>
                <a:solidFill>
                  <a:srgbClr val="888888"/>
                </a:solidFill>
                <a:latin typeface="+mj-lt"/>
                <a:ea typeface="+mj-ea"/>
                <a:cs typeface="+mj-cs"/>
                <a:sym typeface="Calibri"/>
              </a:defRPr>
            </a:lvl4pPr>
            <a:lvl5pPr marL="0" indent="1371600" algn="ctr">
              <a:buSzTx/>
              <a:buFontTx/>
              <a:buNone/>
              <a:defRPr>
                <a:solidFill>
                  <a:srgbClr val="888888"/>
                </a:solidFill>
                <a:latin typeface="+mj-lt"/>
                <a:ea typeface="+mj-ea"/>
                <a:cs typeface="+mj-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92" name="Slide Title"/>
          <p:cNvSpPr txBox="1"/>
          <p:nvPr>
            <p:ph type="title" hasCustomPrompt="1"/>
          </p:nvPr>
        </p:nvSpPr>
        <p:spPr>
          <a:xfrm>
            <a:off x="452437" y="357187"/>
            <a:ext cx="8239126" cy="537437"/>
          </a:xfrm>
          <a:prstGeom prst="rect">
            <a:avLst/>
          </a:prstGeom>
        </p:spPr>
        <p:txBody>
          <a:bodyPr lIns="19050" tIns="19050" rIns="19050" bIns="19050" anchor="t"/>
          <a:lstStyle>
            <a:lvl1pPr algn="l" defTabSz="914377">
              <a:lnSpc>
                <a:spcPct val="80000"/>
              </a:lnSpc>
              <a:defRPr b="1" spc="-59" sz="3000"/>
            </a:lvl1pPr>
          </a:lstStyle>
          <a:p>
            <a:pPr/>
            <a:r>
              <a:t>Slide Title</a:t>
            </a:r>
          </a:p>
        </p:txBody>
      </p:sp>
      <p:sp>
        <p:nvSpPr>
          <p:cNvPr id="93" name="Slide Subtitle"/>
          <p:cNvSpPr txBox="1"/>
          <p:nvPr>
            <p:ph type="body" sz="quarter" idx="21" hasCustomPrompt="1"/>
          </p:nvPr>
        </p:nvSpPr>
        <p:spPr>
          <a:xfrm>
            <a:off x="452437" y="842235"/>
            <a:ext cx="8239126" cy="350544"/>
          </a:xfrm>
          <a:prstGeom prst="rect">
            <a:avLst/>
          </a:prstGeom>
          <a:ln w="3175"/>
        </p:spPr>
        <p:txBody>
          <a:bodyPr lIns="17144" tIns="17144" rIns="17144" bIns="17144"/>
          <a:lstStyle>
            <a:lvl1pPr marL="0" indent="0" defTabSz="260032">
              <a:spcBef>
                <a:spcPts val="0"/>
              </a:spcBef>
              <a:buSzTx/>
              <a:buFontTx/>
              <a:buNone/>
              <a:defRPr b="1" sz="1679"/>
            </a:lvl1pPr>
          </a:lstStyle>
          <a:p>
            <a:pPr/>
            <a:r>
              <a:t>Slide Subtitle</a:t>
            </a:r>
          </a:p>
        </p:txBody>
      </p:sp>
      <p:sp>
        <p:nvSpPr>
          <p:cNvPr id="94" name="Body Level One…"/>
          <p:cNvSpPr txBox="1"/>
          <p:nvPr>
            <p:ph type="body" idx="1" hasCustomPrompt="1"/>
          </p:nvPr>
        </p:nvSpPr>
        <p:spPr>
          <a:xfrm>
            <a:off x="452437" y="1593189"/>
            <a:ext cx="8239126" cy="3096005"/>
          </a:xfrm>
          <a:prstGeom prst="rect">
            <a:avLst/>
          </a:prstGeom>
        </p:spPr>
        <p:txBody>
          <a:bodyPr lIns="19050" tIns="19050" rIns="19050" bIns="19050"/>
          <a:lstStyle>
            <a:lvl1pPr marL="228600" indent="-228600" defTabSz="914377">
              <a:lnSpc>
                <a:spcPct val="90000"/>
              </a:lnSpc>
              <a:spcBef>
                <a:spcPts val="1600"/>
              </a:spcBef>
              <a:buSzPct val="123000"/>
              <a:buFontTx/>
              <a:defRPr sz="1800"/>
            </a:lvl1pPr>
            <a:lvl2pPr marL="838200" indent="-228600" defTabSz="914377">
              <a:lnSpc>
                <a:spcPct val="90000"/>
              </a:lnSpc>
              <a:spcBef>
                <a:spcPts val="1600"/>
              </a:spcBef>
              <a:buSzPct val="123000"/>
              <a:buFontTx/>
              <a:buChar char="•"/>
              <a:defRPr sz="1800"/>
            </a:lvl2pPr>
            <a:lvl3pPr marL="1447800" indent="-228600" defTabSz="914377">
              <a:lnSpc>
                <a:spcPct val="90000"/>
              </a:lnSpc>
              <a:spcBef>
                <a:spcPts val="1600"/>
              </a:spcBef>
              <a:buSzPct val="123000"/>
              <a:buFontTx/>
              <a:defRPr sz="1800"/>
            </a:lvl3pPr>
            <a:lvl4pPr marL="2057400" indent="-228600" defTabSz="914377">
              <a:lnSpc>
                <a:spcPct val="90000"/>
              </a:lnSpc>
              <a:spcBef>
                <a:spcPts val="1600"/>
              </a:spcBef>
              <a:buSzPct val="123000"/>
              <a:buFontTx/>
              <a:buChar char="•"/>
              <a:defRPr sz="1800"/>
            </a:lvl4pPr>
            <a:lvl5pPr marL="2667000" indent="-228600" defTabSz="914377">
              <a:lnSpc>
                <a:spcPct val="90000"/>
              </a:lnSpc>
              <a:spcBef>
                <a:spcPts val="1600"/>
              </a:spcBef>
              <a:buSzPct val="123000"/>
              <a:buFontTx/>
              <a:buChar char="•"/>
              <a:defRPr sz="1800"/>
            </a:lvl5pPr>
          </a:lstStyle>
          <a:p>
            <a:pPr/>
            <a:r>
              <a:t>Slide bullet text</a:t>
            </a:r>
          </a:p>
          <a:p>
            <a:pPr lvl="1"/>
            <a:r>
              <a:t/>
            </a:r>
          </a:p>
          <a:p>
            <a:pPr lvl="2"/>
            <a:r>
              <a:t/>
            </a:r>
          </a:p>
          <a:p>
            <a:pPr lvl="3"/>
            <a:r>
              <a:t/>
            </a:r>
          </a:p>
          <a:p>
            <a:pPr lvl="4"/>
            <a:r>
              <a:t/>
            </a:r>
          </a:p>
        </p:txBody>
      </p:sp>
      <p:sp>
        <p:nvSpPr>
          <p:cNvPr id="95" name="Slide Number"/>
          <p:cNvSpPr txBox="1"/>
          <p:nvPr>
            <p:ph type="sldNum" sz="quarter" idx="2"/>
          </p:nvPr>
        </p:nvSpPr>
        <p:spPr>
          <a:xfrm>
            <a:off x="4501889" y="4918849"/>
            <a:ext cx="135535" cy="127001"/>
          </a:xfrm>
          <a:prstGeom prst="rect">
            <a:avLst/>
          </a:prstGeom>
        </p:spPr>
        <p:txBody>
          <a:bodyPr lIns="19050" tIns="19050" rIns="19050" bIns="19050" anchor="b"/>
          <a:lstStyle>
            <a:lvl1pPr algn="ctr" defTabSz="219075">
              <a:defRPr sz="600">
                <a:solidFill>
                  <a:srgbClr val="FFFFFF"/>
                </a:solidFill>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02" name="Author and Date"/>
          <p:cNvSpPr txBox="1"/>
          <p:nvPr>
            <p:ph type="body" sz="quarter" idx="21" hasCustomPrompt="1"/>
          </p:nvPr>
        </p:nvSpPr>
        <p:spPr>
          <a:xfrm>
            <a:off x="452437" y="4439643"/>
            <a:ext cx="8239126" cy="238868"/>
          </a:xfrm>
          <a:prstGeom prst="rect">
            <a:avLst/>
          </a:prstGeom>
          <a:ln w="3175"/>
        </p:spPr>
        <p:txBody>
          <a:bodyPr lIns="17144" tIns="17144" rIns="17144" bIns="17144" anchor="b"/>
          <a:lstStyle>
            <a:lvl1pPr marL="0" indent="0" defTabSz="275510">
              <a:spcBef>
                <a:spcPts val="0"/>
              </a:spcBef>
              <a:buSzTx/>
              <a:buFontTx/>
              <a:buNone/>
              <a:defRPr b="1" sz="1068"/>
            </a:lvl1pPr>
          </a:lstStyle>
          <a:p>
            <a:pPr/>
            <a:r>
              <a:t>Author and Date</a:t>
            </a:r>
          </a:p>
        </p:txBody>
      </p:sp>
      <p:sp>
        <p:nvSpPr>
          <p:cNvPr id="103" name="Presentation Title"/>
          <p:cNvSpPr txBox="1"/>
          <p:nvPr>
            <p:ph type="title" hasCustomPrompt="1"/>
          </p:nvPr>
        </p:nvSpPr>
        <p:spPr>
          <a:xfrm>
            <a:off x="452436" y="965621"/>
            <a:ext cx="8239127" cy="1743076"/>
          </a:xfrm>
          <a:prstGeom prst="rect">
            <a:avLst/>
          </a:prstGeom>
        </p:spPr>
        <p:txBody>
          <a:bodyPr lIns="19050" tIns="19050" rIns="19050" bIns="19050" anchor="b"/>
          <a:lstStyle>
            <a:lvl1pPr algn="l" defTabSz="685800">
              <a:defRPr b="1" sz="2400"/>
            </a:lvl1pPr>
          </a:lstStyle>
          <a:p>
            <a:pPr/>
            <a:r>
              <a:t>Presentation Title</a:t>
            </a:r>
          </a:p>
        </p:txBody>
      </p:sp>
      <p:sp>
        <p:nvSpPr>
          <p:cNvPr id="104" name="Body Level One…"/>
          <p:cNvSpPr txBox="1"/>
          <p:nvPr>
            <p:ph type="body" sz="quarter" idx="1" hasCustomPrompt="1"/>
          </p:nvPr>
        </p:nvSpPr>
        <p:spPr>
          <a:xfrm>
            <a:off x="452437" y="2698824"/>
            <a:ext cx="8239126" cy="714376"/>
          </a:xfrm>
          <a:prstGeom prst="rect">
            <a:avLst/>
          </a:prstGeom>
        </p:spPr>
        <p:txBody>
          <a:bodyPr lIns="19050" tIns="19050" rIns="19050" bIns="19050"/>
          <a:lstStyle>
            <a:lvl1pPr marL="0" indent="0" defTabSz="309562">
              <a:spcBef>
                <a:spcPts val="0"/>
              </a:spcBef>
              <a:buSzTx/>
              <a:buFontTx/>
              <a:buNone/>
              <a:defRPr b="1" sz="2000"/>
            </a:lvl1pPr>
            <a:lvl2pPr marL="0" indent="457200" defTabSz="309562">
              <a:spcBef>
                <a:spcPts val="0"/>
              </a:spcBef>
              <a:buSzTx/>
              <a:buFontTx/>
              <a:buNone/>
              <a:defRPr b="1" sz="2000"/>
            </a:lvl2pPr>
            <a:lvl3pPr marL="0" indent="914400" defTabSz="309562">
              <a:spcBef>
                <a:spcPts val="0"/>
              </a:spcBef>
              <a:buSzTx/>
              <a:buFontTx/>
              <a:buNone/>
              <a:defRPr b="1" sz="2000"/>
            </a:lvl3pPr>
            <a:lvl4pPr marL="0" indent="1371600" defTabSz="309562">
              <a:spcBef>
                <a:spcPts val="0"/>
              </a:spcBef>
              <a:buSzTx/>
              <a:buFontTx/>
              <a:buNone/>
              <a:defRPr b="1" sz="2000"/>
            </a:lvl4pPr>
            <a:lvl5pPr marL="0" indent="1828800" defTabSz="309562">
              <a:spcBef>
                <a:spcPts val="0"/>
              </a:spcBef>
              <a:buSzTx/>
              <a:buFontTx/>
              <a:buNone/>
              <a:defRPr b="1" sz="2000"/>
            </a:lvl5pPr>
          </a:lstStyle>
          <a:p>
            <a:pPr/>
            <a:r>
              <a:t>Presentation Subtitle</a:t>
            </a:r>
          </a:p>
          <a:p>
            <a:pPr lvl="1"/>
            <a:r>
              <a:t/>
            </a:r>
          </a:p>
          <a:p>
            <a:pPr lvl="2"/>
            <a:r>
              <a:t/>
            </a:r>
          </a:p>
          <a:p>
            <a:pPr lvl="3"/>
            <a:r>
              <a:t/>
            </a:r>
          </a:p>
          <a:p>
            <a:pPr lvl="4"/>
            <a:r>
              <a:t/>
            </a:r>
          </a:p>
        </p:txBody>
      </p:sp>
      <p:sp>
        <p:nvSpPr>
          <p:cNvPr id="105" name="Slide Number"/>
          <p:cNvSpPr txBox="1"/>
          <p:nvPr>
            <p:ph type="sldNum" sz="quarter" idx="2"/>
          </p:nvPr>
        </p:nvSpPr>
        <p:spPr>
          <a:xfrm>
            <a:off x="4504232" y="4918849"/>
            <a:ext cx="135536" cy="127001"/>
          </a:xfrm>
          <a:prstGeom prst="rect">
            <a:avLst/>
          </a:prstGeom>
        </p:spPr>
        <p:txBody>
          <a:bodyPr lIns="19050" tIns="19050" rIns="19050" bIns="19050" anchor="b"/>
          <a:lstStyle>
            <a:lvl1pPr algn="ctr" defTabSz="219075">
              <a:defRPr sz="600">
                <a:solidFill>
                  <a:srgbClr val="FFFFFF"/>
                </a:solidFill>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3305176"/>
            <a:ext cx="7772401" cy="1021557"/>
          </a:xfrm>
          <a:prstGeom prst="rect">
            <a:avLst/>
          </a:prstGeom>
        </p:spPr>
        <p:txBody>
          <a:bodyPr anchor="t"/>
          <a:lstStyle>
            <a:lvl1pPr algn="l">
              <a:defRPr b="1" cap="all" sz="3000"/>
            </a:lvl1pPr>
          </a:lstStyle>
          <a:p>
            <a:pPr/>
            <a:r>
              <a:t>Title Text</a:t>
            </a:r>
          </a:p>
        </p:txBody>
      </p:sp>
      <p:sp>
        <p:nvSpPr>
          <p:cNvPr id="30" name="Body Level One…"/>
          <p:cNvSpPr txBox="1"/>
          <p:nvPr>
            <p:ph type="body" sz="quarter" idx="1"/>
          </p:nvPr>
        </p:nvSpPr>
        <p:spPr>
          <a:xfrm>
            <a:off x="722312" y="2180034"/>
            <a:ext cx="7772401" cy="1125141"/>
          </a:xfrm>
          <a:prstGeom prst="rect">
            <a:avLst/>
          </a:prstGeom>
        </p:spPr>
        <p:txBody>
          <a:bodyPr anchor="b"/>
          <a:lstStyle>
            <a:lvl1pPr marL="0" indent="0">
              <a:spcBef>
                <a:spcPts val="300"/>
              </a:spcBef>
              <a:buSzTx/>
              <a:buFontTx/>
              <a:buNone/>
              <a:defRPr sz="1500"/>
            </a:lvl1pPr>
            <a:lvl2pPr marL="0" indent="342900">
              <a:spcBef>
                <a:spcPts val="300"/>
              </a:spcBef>
              <a:buSzTx/>
              <a:buFontTx/>
              <a:buNone/>
              <a:defRPr sz="1500"/>
            </a:lvl2pPr>
            <a:lvl3pPr marL="0" indent="685800">
              <a:spcBef>
                <a:spcPts val="300"/>
              </a:spcBef>
              <a:buSzTx/>
              <a:buFontTx/>
              <a:buNone/>
              <a:defRPr sz="1500"/>
            </a:lvl3pPr>
            <a:lvl4pPr marL="0" indent="1028700">
              <a:spcBef>
                <a:spcPts val="300"/>
              </a:spcBef>
              <a:buSzTx/>
              <a:buFontTx/>
              <a:buNone/>
              <a:defRPr sz="1500"/>
            </a:lvl4pPr>
            <a:lvl5pPr marL="0" indent="1371600">
              <a:spcBef>
                <a:spcPts val="300"/>
              </a:spcBef>
              <a:buSzTx/>
              <a:buFontTx/>
              <a:buNone/>
              <a:defRPr sz="15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bg>
      <p:bgPr>
        <a:solidFill>
          <a:srgbClr val="FFFFFF"/>
        </a:solidFill>
      </p:bgPr>
    </p:bg>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200150"/>
            <a:ext cx="4038600" cy="3394473"/>
          </a:xfrm>
          <a:prstGeom prst="rect">
            <a:avLst/>
          </a:prstGeom>
        </p:spPr>
        <p:txBody>
          <a:bodyPr/>
          <a:lstStyle>
            <a:lvl1pPr>
              <a:defRPr sz="2100">
                <a:solidFill>
                  <a:srgbClr val="000000"/>
                </a:solidFill>
                <a:latin typeface="+mj-lt"/>
                <a:ea typeface="+mj-ea"/>
                <a:cs typeface="+mj-cs"/>
                <a:sym typeface="Calibri"/>
              </a:defRPr>
            </a:lvl1pPr>
            <a:lvl2pPr marL="742950" indent="-400050">
              <a:defRPr sz="2100">
                <a:solidFill>
                  <a:srgbClr val="000000"/>
                </a:solidFill>
                <a:latin typeface="+mj-lt"/>
                <a:ea typeface="+mj-ea"/>
                <a:cs typeface="+mj-cs"/>
                <a:sym typeface="Calibri"/>
              </a:defRPr>
            </a:lvl2pPr>
            <a:lvl3pPr marL="1165860" indent="-480060">
              <a:defRPr sz="2100">
                <a:solidFill>
                  <a:srgbClr val="000000"/>
                </a:solidFill>
                <a:latin typeface="+mj-lt"/>
                <a:ea typeface="+mj-ea"/>
                <a:cs typeface="+mj-cs"/>
                <a:sym typeface="Calibri"/>
              </a:defRPr>
            </a:lvl3pPr>
            <a:lvl4pPr marL="1582615" indent="-553915">
              <a:defRPr sz="2100">
                <a:solidFill>
                  <a:srgbClr val="000000"/>
                </a:solidFill>
                <a:latin typeface="+mj-lt"/>
                <a:ea typeface="+mj-ea"/>
                <a:cs typeface="+mj-cs"/>
                <a:sym typeface="Calibri"/>
              </a:defRPr>
            </a:lvl4pPr>
            <a:lvl5pPr marL="1925515" indent="-553915">
              <a:defRPr sz="2100">
                <a:solidFill>
                  <a:srgbClr val="000000"/>
                </a:solidFill>
                <a:latin typeface="+mj-lt"/>
                <a:ea typeface="+mj-ea"/>
                <a:cs typeface="+mj-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bg>
      <p:bgPr>
        <a:solidFill>
          <a:srgbClr val="FFFFFF"/>
        </a:solidFill>
      </p:bgPr>
    </p:bg>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151334"/>
            <a:ext cx="4040188" cy="479823"/>
          </a:xfrm>
          <a:prstGeom prst="rect">
            <a:avLst/>
          </a:prstGeom>
        </p:spPr>
        <p:txBody>
          <a:bodyPr anchor="b"/>
          <a:lstStyle>
            <a:lvl1pPr marL="0" indent="0">
              <a:spcBef>
                <a:spcPts val="400"/>
              </a:spcBef>
              <a:buSzTx/>
              <a:buFontTx/>
              <a:buNone/>
              <a:defRPr b="1" sz="1800">
                <a:solidFill>
                  <a:srgbClr val="000000"/>
                </a:solidFill>
                <a:latin typeface="+mj-lt"/>
                <a:ea typeface="+mj-ea"/>
                <a:cs typeface="+mj-cs"/>
                <a:sym typeface="Calibri"/>
              </a:defRPr>
            </a:lvl1pPr>
            <a:lvl2pPr marL="0" indent="342900">
              <a:spcBef>
                <a:spcPts val="400"/>
              </a:spcBef>
              <a:buSzTx/>
              <a:buFontTx/>
              <a:buNone/>
              <a:defRPr b="1" sz="1800">
                <a:solidFill>
                  <a:srgbClr val="000000"/>
                </a:solidFill>
                <a:latin typeface="+mj-lt"/>
                <a:ea typeface="+mj-ea"/>
                <a:cs typeface="+mj-cs"/>
                <a:sym typeface="Calibri"/>
              </a:defRPr>
            </a:lvl2pPr>
            <a:lvl3pPr marL="0" indent="685800">
              <a:spcBef>
                <a:spcPts val="400"/>
              </a:spcBef>
              <a:buSzTx/>
              <a:buFontTx/>
              <a:buNone/>
              <a:defRPr b="1" sz="1800">
                <a:solidFill>
                  <a:srgbClr val="000000"/>
                </a:solidFill>
                <a:latin typeface="+mj-lt"/>
                <a:ea typeface="+mj-ea"/>
                <a:cs typeface="+mj-cs"/>
                <a:sym typeface="Calibri"/>
              </a:defRPr>
            </a:lvl3pPr>
            <a:lvl4pPr marL="0" indent="1028700">
              <a:spcBef>
                <a:spcPts val="400"/>
              </a:spcBef>
              <a:buSzTx/>
              <a:buFontTx/>
              <a:buNone/>
              <a:defRPr b="1" sz="1800">
                <a:solidFill>
                  <a:srgbClr val="000000"/>
                </a:solidFill>
                <a:latin typeface="+mj-lt"/>
                <a:ea typeface="+mj-ea"/>
                <a:cs typeface="+mj-cs"/>
                <a:sym typeface="Calibri"/>
              </a:defRPr>
            </a:lvl4pPr>
            <a:lvl5pPr marL="0" indent="1371600">
              <a:spcBef>
                <a:spcPts val="400"/>
              </a:spcBef>
              <a:buSzTx/>
              <a:buFontTx/>
              <a:buNone/>
              <a:defRPr b="1" sz="1800">
                <a:solidFill>
                  <a:srgbClr val="000000"/>
                </a:solidFill>
                <a:latin typeface="+mj-lt"/>
                <a:ea typeface="+mj-ea"/>
                <a:cs typeface="+mj-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6" y="1151334"/>
            <a:ext cx="4041776" cy="479823"/>
          </a:xfrm>
          <a:prstGeom prst="rect">
            <a:avLst/>
          </a:prstGeom>
        </p:spPr>
        <p:txBody>
          <a:bodyPr anchor="b"/>
          <a:lstStyle/>
          <a:p>
            <a:pPr marL="0" indent="0">
              <a:spcBef>
                <a:spcPts val="400"/>
              </a:spcBef>
              <a:buSzTx/>
              <a:buFontTx/>
              <a:buNone/>
              <a:defRPr b="1" sz="1800">
                <a:solidFill>
                  <a:srgbClr val="000000"/>
                </a:solidFill>
                <a:latin typeface="+mj-lt"/>
                <a:ea typeface="+mj-ea"/>
                <a:cs typeface="+mj-cs"/>
                <a:sym typeface="Calibri"/>
              </a:defRPr>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solidFill>
          <a:srgbClr val="FFFFFF"/>
        </a:solidFill>
      </p:bgPr>
    </p:bg>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bg>
      <p:bgPr>
        <a:solidFill>
          <a:srgbClr val="FFFFFF"/>
        </a:solidFill>
      </p:bgPr>
    </p:bg>
    <p:spTree>
      <p:nvGrpSpPr>
        <p:cNvPr id="1" name=""/>
        <p:cNvGrpSpPr/>
        <p:nvPr/>
      </p:nvGrpSpPr>
      <p:grpSpPr>
        <a:xfrm>
          <a:off x="0" y="0"/>
          <a:ext cx="0" cy="0"/>
          <a:chOff x="0" y="0"/>
          <a:chExt cx="0" cy="0"/>
        </a:xfrm>
      </p:grpSpPr>
      <p:sp>
        <p:nvSpPr>
          <p:cNvPr id="72" name="Title Text"/>
          <p:cNvSpPr txBox="1"/>
          <p:nvPr>
            <p:ph type="title"/>
          </p:nvPr>
        </p:nvSpPr>
        <p:spPr>
          <a:xfrm>
            <a:off x="457201" y="204786"/>
            <a:ext cx="3008314" cy="871539"/>
          </a:xfrm>
          <a:prstGeom prst="rect">
            <a:avLst/>
          </a:prstGeom>
        </p:spPr>
        <p:txBody>
          <a:bodyPr anchor="b"/>
          <a:lstStyle>
            <a:lvl1pPr algn="l">
              <a:defRPr b="1" sz="1500">
                <a:solidFill>
                  <a:srgbClr val="000000"/>
                </a:solidFill>
                <a:latin typeface="+mj-lt"/>
                <a:ea typeface="+mj-ea"/>
                <a:cs typeface="+mj-cs"/>
                <a:sym typeface="Calibri"/>
              </a:defRPr>
            </a:lvl1pPr>
          </a:lstStyle>
          <a:p>
            <a:pPr/>
            <a:r>
              <a:t>Title Text</a:t>
            </a:r>
          </a:p>
        </p:txBody>
      </p:sp>
      <p:sp>
        <p:nvSpPr>
          <p:cNvPr id="73" name="Body Level One…"/>
          <p:cNvSpPr txBox="1"/>
          <p:nvPr>
            <p:ph type="body" idx="1"/>
          </p:nvPr>
        </p:nvSpPr>
        <p:spPr>
          <a:xfrm>
            <a:off x="3575050" y="204788"/>
            <a:ext cx="5111750" cy="438983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457200" y="1076326"/>
            <a:ext cx="3008315" cy="3518297"/>
          </a:xfrm>
          <a:prstGeom prst="rect">
            <a:avLst/>
          </a:prstGeom>
        </p:spPr>
        <p:txBody>
          <a:bodyPr/>
          <a:lstStyle/>
          <a:p>
            <a:pPr marL="0" indent="0">
              <a:spcBef>
                <a:spcPts val="200"/>
              </a:spcBef>
              <a:buSzTx/>
              <a:buFontTx/>
              <a:buNone/>
              <a:defRPr sz="1000">
                <a:solidFill>
                  <a:srgbClr val="000000"/>
                </a:solidFill>
                <a:latin typeface="+mj-lt"/>
                <a:ea typeface="+mj-ea"/>
                <a:cs typeface="+mj-cs"/>
                <a:sym typeface="Calibri"/>
              </a:defRPr>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bg>
      <p:bgPr>
        <a:solidFill>
          <a:srgbClr val="FFFFFF"/>
        </a:solidFill>
      </p:bgPr>
    </p:bg>
    <p:spTree>
      <p:nvGrpSpPr>
        <p:cNvPr id="1" name=""/>
        <p:cNvGrpSpPr/>
        <p:nvPr/>
      </p:nvGrpSpPr>
      <p:grpSpPr>
        <a:xfrm>
          <a:off x="0" y="0"/>
          <a:ext cx="0" cy="0"/>
          <a:chOff x="0" y="0"/>
          <a:chExt cx="0" cy="0"/>
        </a:xfrm>
      </p:grpSpPr>
      <p:sp>
        <p:nvSpPr>
          <p:cNvPr id="82" name="Title Text"/>
          <p:cNvSpPr txBox="1"/>
          <p:nvPr>
            <p:ph type="title"/>
          </p:nvPr>
        </p:nvSpPr>
        <p:spPr>
          <a:xfrm>
            <a:off x="1792288" y="3600450"/>
            <a:ext cx="5486401" cy="425054"/>
          </a:xfrm>
          <a:prstGeom prst="rect">
            <a:avLst/>
          </a:prstGeom>
        </p:spPr>
        <p:txBody>
          <a:bodyPr anchor="b"/>
          <a:lstStyle>
            <a:lvl1pPr algn="l">
              <a:defRPr b="1" sz="1500">
                <a:solidFill>
                  <a:srgbClr val="000000"/>
                </a:solidFill>
                <a:latin typeface="+mj-lt"/>
                <a:ea typeface="+mj-ea"/>
                <a:cs typeface="+mj-cs"/>
                <a:sym typeface="Calibri"/>
              </a:defRPr>
            </a:lvl1pPr>
          </a:lstStyle>
          <a:p>
            <a:pPr/>
            <a:r>
              <a:t>Title Text</a:t>
            </a:r>
          </a:p>
        </p:txBody>
      </p:sp>
      <p:sp>
        <p:nvSpPr>
          <p:cNvPr id="83" name="Picture Placeholder 2"/>
          <p:cNvSpPr/>
          <p:nvPr>
            <p:ph type="pic" sz="half" idx="21"/>
          </p:nvPr>
        </p:nvSpPr>
        <p:spPr>
          <a:xfrm>
            <a:off x="1792288" y="459581"/>
            <a:ext cx="5486401" cy="3086101"/>
          </a:xfrm>
          <a:prstGeom prst="rect">
            <a:avLst/>
          </a:prstGeom>
        </p:spPr>
        <p:txBody>
          <a:bodyPr lIns="91439" rIns="91439">
            <a:noAutofit/>
          </a:bodyPr>
          <a:lstStyle/>
          <a:p>
            <a:pPr/>
          </a:p>
        </p:txBody>
      </p:sp>
      <p:sp>
        <p:nvSpPr>
          <p:cNvPr id="84" name="Body Level One…"/>
          <p:cNvSpPr txBox="1"/>
          <p:nvPr>
            <p:ph type="body" sz="quarter" idx="1"/>
          </p:nvPr>
        </p:nvSpPr>
        <p:spPr>
          <a:xfrm>
            <a:off x="1792288" y="4025503"/>
            <a:ext cx="5486401" cy="603648"/>
          </a:xfrm>
          <a:prstGeom prst="rect">
            <a:avLst/>
          </a:prstGeom>
        </p:spPr>
        <p:txBody>
          <a:bodyPr/>
          <a:lstStyle>
            <a:lvl1pPr marL="0" indent="0">
              <a:spcBef>
                <a:spcPts val="200"/>
              </a:spcBef>
              <a:buSzTx/>
              <a:buFontTx/>
              <a:buNone/>
              <a:defRPr sz="1000">
                <a:solidFill>
                  <a:srgbClr val="000000"/>
                </a:solidFill>
                <a:latin typeface="+mj-lt"/>
                <a:ea typeface="+mj-ea"/>
                <a:cs typeface="+mj-cs"/>
                <a:sym typeface="Calibri"/>
              </a:defRPr>
            </a:lvl1pPr>
            <a:lvl2pPr marL="0" indent="342900">
              <a:spcBef>
                <a:spcPts val="200"/>
              </a:spcBef>
              <a:buSzTx/>
              <a:buFontTx/>
              <a:buNone/>
              <a:defRPr sz="1000">
                <a:solidFill>
                  <a:srgbClr val="000000"/>
                </a:solidFill>
                <a:latin typeface="+mj-lt"/>
                <a:ea typeface="+mj-ea"/>
                <a:cs typeface="+mj-cs"/>
                <a:sym typeface="Calibri"/>
              </a:defRPr>
            </a:lvl2pPr>
            <a:lvl3pPr marL="0" indent="685800">
              <a:spcBef>
                <a:spcPts val="200"/>
              </a:spcBef>
              <a:buSzTx/>
              <a:buFontTx/>
              <a:buNone/>
              <a:defRPr sz="1000">
                <a:solidFill>
                  <a:srgbClr val="000000"/>
                </a:solidFill>
                <a:latin typeface="+mj-lt"/>
                <a:ea typeface="+mj-ea"/>
                <a:cs typeface="+mj-cs"/>
                <a:sym typeface="Calibri"/>
              </a:defRPr>
            </a:lvl3pPr>
            <a:lvl4pPr marL="0" indent="1028700">
              <a:spcBef>
                <a:spcPts val="200"/>
              </a:spcBef>
              <a:buSzTx/>
              <a:buFontTx/>
              <a:buNone/>
              <a:defRPr sz="1000">
                <a:solidFill>
                  <a:srgbClr val="000000"/>
                </a:solidFill>
                <a:latin typeface="+mj-lt"/>
                <a:ea typeface="+mj-ea"/>
                <a:cs typeface="+mj-cs"/>
                <a:sym typeface="Calibri"/>
              </a:defRPr>
            </a:lvl4pPr>
            <a:lvl5pPr marL="0" indent="1371600">
              <a:spcBef>
                <a:spcPts val="200"/>
              </a:spcBef>
              <a:buSzTx/>
              <a:buFontTx/>
              <a:buNone/>
              <a:defRPr sz="1000">
                <a:solidFill>
                  <a:srgbClr val="000000"/>
                </a:solidFill>
                <a:latin typeface="+mj-lt"/>
                <a:ea typeface="+mj-ea"/>
                <a:cs typeface="+mj-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05978"/>
            <a:ext cx="8229600" cy="85725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200150"/>
            <a:ext cx="8229600" cy="339447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66797" y="4801227"/>
            <a:ext cx="220003" cy="205915"/>
          </a:xfrm>
          <a:prstGeom prst="rect">
            <a:avLst/>
          </a:prstGeom>
          <a:ln w="12700">
            <a:miter lim="400000"/>
          </a:ln>
        </p:spPr>
        <p:txBody>
          <a:bodyPr wrap="none" lIns="45719" rIns="45719" anchor="ctr">
            <a:spAutoFit/>
          </a:bodyPr>
          <a:lstStyle>
            <a:lvl1pPr algn="r">
              <a:defRPr sz="9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342900" rtl="0" latinLnBrk="0">
        <a:lnSpc>
          <a:spcPct val="100000"/>
        </a:lnSpc>
        <a:spcBef>
          <a:spcPts val="0"/>
        </a:spcBef>
        <a:spcAft>
          <a:spcPts val="0"/>
        </a:spcAft>
        <a:buClrTx/>
        <a:buSzTx/>
        <a:buFontTx/>
        <a:buNone/>
        <a:tabLst/>
        <a:defRPr b="0" baseline="0" cap="none" i="0" spc="0" strike="noStrike" sz="3300" u="none">
          <a:solidFill>
            <a:srgbClr val="FFFFFF"/>
          </a:solidFill>
          <a:uFillTx/>
          <a:latin typeface="Chalkboard"/>
          <a:ea typeface="Chalkboard"/>
          <a:cs typeface="Chalkboard"/>
          <a:sym typeface="Chalkboard"/>
        </a:defRPr>
      </a:lvl1pPr>
      <a:lvl2pPr marL="0" marR="0" indent="0" algn="ctr" defTabSz="342900" rtl="0" latinLnBrk="0">
        <a:lnSpc>
          <a:spcPct val="100000"/>
        </a:lnSpc>
        <a:spcBef>
          <a:spcPts val="0"/>
        </a:spcBef>
        <a:spcAft>
          <a:spcPts val="0"/>
        </a:spcAft>
        <a:buClrTx/>
        <a:buSzTx/>
        <a:buFontTx/>
        <a:buNone/>
        <a:tabLst/>
        <a:defRPr b="0" baseline="0" cap="none" i="0" spc="0" strike="noStrike" sz="3300" u="none">
          <a:solidFill>
            <a:srgbClr val="FFFFFF"/>
          </a:solidFill>
          <a:uFillTx/>
          <a:latin typeface="Chalkboard"/>
          <a:ea typeface="Chalkboard"/>
          <a:cs typeface="Chalkboard"/>
          <a:sym typeface="Chalkboard"/>
        </a:defRPr>
      </a:lvl2pPr>
      <a:lvl3pPr marL="0" marR="0" indent="0" algn="ctr" defTabSz="342900" rtl="0" latinLnBrk="0">
        <a:lnSpc>
          <a:spcPct val="100000"/>
        </a:lnSpc>
        <a:spcBef>
          <a:spcPts val="0"/>
        </a:spcBef>
        <a:spcAft>
          <a:spcPts val="0"/>
        </a:spcAft>
        <a:buClrTx/>
        <a:buSzTx/>
        <a:buFontTx/>
        <a:buNone/>
        <a:tabLst/>
        <a:defRPr b="0" baseline="0" cap="none" i="0" spc="0" strike="noStrike" sz="3300" u="none">
          <a:solidFill>
            <a:srgbClr val="FFFFFF"/>
          </a:solidFill>
          <a:uFillTx/>
          <a:latin typeface="Chalkboard"/>
          <a:ea typeface="Chalkboard"/>
          <a:cs typeface="Chalkboard"/>
          <a:sym typeface="Chalkboard"/>
        </a:defRPr>
      </a:lvl3pPr>
      <a:lvl4pPr marL="0" marR="0" indent="0" algn="ctr" defTabSz="342900" rtl="0" latinLnBrk="0">
        <a:lnSpc>
          <a:spcPct val="100000"/>
        </a:lnSpc>
        <a:spcBef>
          <a:spcPts val="0"/>
        </a:spcBef>
        <a:spcAft>
          <a:spcPts val="0"/>
        </a:spcAft>
        <a:buClrTx/>
        <a:buSzTx/>
        <a:buFontTx/>
        <a:buNone/>
        <a:tabLst/>
        <a:defRPr b="0" baseline="0" cap="none" i="0" spc="0" strike="noStrike" sz="3300" u="none">
          <a:solidFill>
            <a:srgbClr val="FFFFFF"/>
          </a:solidFill>
          <a:uFillTx/>
          <a:latin typeface="Chalkboard"/>
          <a:ea typeface="Chalkboard"/>
          <a:cs typeface="Chalkboard"/>
          <a:sym typeface="Chalkboard"/>
        </a:defRPr>
      </a:lvl4pPr>
      <a:lvl5pPr marL="0" marR="0" indent="0" algn="ctr" defTabSz="342900" rtl="0" latinLnBrk="0">
        <a:lnSpc>
          <a:spcPct val="100000"/>
        </a:lnSpc>
        <a:spcBef>
          <a:spcPts val="0"/>
        </a:spcBef>
        <a:spcAft>
          <a:spcPts val="0"/>
        </a:spcAft>
        <a:buClrTx/>
        <a:buSzTx/>
        <a:buFontTx/>
        <a:buNone/>
        <a:tabLst/>
        <a:defRPr b="0" baseline="0" cap="none" i="0" spc="0" strike="noStrike" sz="3300" u="none">
          <a:solidFill>
            <a:srgbClr val="FFFFFF"/>
          </a:solidFill>
          <a:uFillTx/>
          <a:latin typeface="Chalkboard"/>
          <a:ea typeface="Chalkboard"/>
          <a:cs typeface="Chalkboard"/>
          <a:sym typeface="Chalkboard"/>
        </a:defRPr>
      </a:lvl5pPr>
      <a:lvl6pPr marL="0" marR="0" indent="0" algn="ctr" defTabSz="342900" rtl="0" latinLnBrk="0">
        <a:lnSpc>
          <a:spcPct val="100000"/>
        </a:lnSpc>
        <a:spcBef>
          <a:spcPts val="0"/>
        </a:spcBef>
        <a:spcAft>
          <a:spcPts val="0"/>
        </a:spcAft>
        <a:buClrTx/>
        <a:buSzTx/>
        <a:buFontTx/>
        <a:buNone/>
        <a:tabLst/>
        <a:defRPr b="0" baseline="0" cap="none" i="0" spc="0" strike="noStrike" sz="3300" u="none">
          <a:solidFill>
            <a:srgbClr val="FFFFFF"/>
          </a:solidFill>
          <a:uFillTx/>
          <a:latin typeface="Chalkboard"/>
          <a:ea typeface="Chalkboard"/>
          <a:cs typeface="Chalkboard"/>
          <a:sym typeface="Chalkboard"/>
        </a:defRPr>
      </a:lvl6pPr>
      <a:lvl7pPr marL="0" marR="0" indent="0" algn="ctr" defTabSz="342900" rtl="0" latinLnBrk="0">
        <a:lnSpc>
          <a:spcPct val="100000"/>
        </a:lnSpc>
        <a:spcBef>
          <a:spcPts val="0"/>
        </a:spcBef>
        <a:spcAft>
          <a:spcPts val="0"/>
        </a:spcAft>
        <a:buClrTx/>
        <a:buSzTx/>
        <a:buFontTx/>
        <a:buNone/>
        <a:tabLst/>
        <a:defRPr b="0" baseline="0" cap="none" i="0" spc="0" strike="noStrike" sz="3300" u="none">
          <a:solidFill>
            <a:srgbClr val="FFFFFF"/>
          </a:solidFill>
          <a:uFillTx/>
          <a:latin typeface="Chalkboard"/>
          <a:ea typeface="Chalkboard"/>
          <a:cs typeface="Chalkboard"/>
          <a:sym typeface="Chalkboard"/>
        </a:defRPr>
      </a:lvl7pPr>
      <a:lvl8pPr marL="0" marR="0" indent="0" algn="ctr" defTabSz="342900" rtl="0" latinLnBrk="0">
        <a:lnSpc>
          <a:spcPct val="100000"/>
        </a:lnSpc>
        <a:spcBef>
          <a:spcPts val="0"/>
        </a:spcBef>
        <a:spcAft>
          <a:spcPts val="0"/>
        </a:spcAft>
        <a:buClrTx/>
        <a:buSzTx/>
        <a:buFontTx/>
        <a:buNone/>
        <a:tabLst/>
        <a:defRPr b="0" baseline="0" cap="none" i="0" spc="0" strike="noStrike" sz="3300" u="none">
          <a:solidFill>
            <a:srgbClr val="FFFFFF"/>
          </a:solidFill>
          <a:uFillTx/>
          <a:latin typeface="Chalkboard"/>
          <a:ea typeface="Chalkboard"/>
          <a:cs typeface="Chalkboard"/>
          <a:sym typeface="Chalkboard"/>
        </a:defRPr>
      </a:lvl8pPr>
      <a:lvl9pPr marL="0" marR="0" indent="0" algn="ctr" defTabSz="342900" rtl="0" latinLnBrk="0">
        <a:lnSpc>
          <a:spcPct val="100000"/>
        </a:lnSpc>
        <a:spcBef>
          <a:spcPts val="0"/>
        </a:spcBef>
        <a:spcAft>
          <a:spcPts val="0"/>
        </a:spcAft>
        <a:buClrTx/>
        <a:buSzTx/>
        <a:buFontTx/>
        <a:buNone/>
        <a:tabLst/>
        <a:defRPr b="0" baseline="0" cap="none" i="0" spc="0" strike="noStrike" sz="3300" u="none">
          <a:solidFill>
            <a:srgbClr val="FFFFFF"/>
          </a:solidFill>
          <a:uFillTx/>
          <a:latin typeface="Chalkboard"/>
          <a:ea typeface="Chalkboard"/>
          <a:cs typeface="Chalkboard"/>
          <a:sym typeface="Chalkboard"/>
        </a:defRPr>
      </a:lvl9pPr>
    </p:titleStyle>
    <p:bodyStyle>
      <a:lvl1pPr marL="342900" marR="0" indent="-342900" algn="l" defTabSz="342900" rtl="0" latinLnBrk="0">
        <a:lnSpc>
          <a:spcPct val="100000"/>
        </a:lnSpc>
        <a:spcBef>
          <a:spcPts val="500"/>
        </a:spcBef>
        <a:spcAft>
          <a:spcPts val="0"/>
        </a:spcAft>
        <a:buClrTx/>
        <a:buSzPct val="100000"/>
        <a:buFont typeface="Arial"/>
        <a:buChar char="•"/>
        <a:tabLst/>
        <a:defRPr b="0" baseline="0" cap="none" i="0" spc="0" strike="noStrike" sz="2400" u="none">
          <a:solidFill>
            <a:srgbClr val="FFFFFF"/>
          </a:solidFill>
          <a:uFillTx/>
          <a:latin typeface="Chalkboard"/>
          <a:ea typeface="Chalkboard"/>
          <a:cs typeface="Chalkboard"/>
          <a:sym typeface="Chalkboard"/>
        </a:defRPr>
      </a:lvl1pPr>
      <a:lvl2pPr marL="734785" marR="0" indent="-391885" algn="l" defTabSz="342900" rtl="0" latinLnBrk="0">
        <a:lnSpc>
          <a:spcPct val="100000"/>
        </a:lnSpc>
        <a:spcBef>
          <a:spcPts val="500"/>
        </a:spcBef>
        <a:spcAft>
          <a:spcPts val="0"/>
        </a:spcAft>
        <a:buClrTx/>
        <a:buSzPct val="100000"/>
        <a:buFont typeface="Arial"/>
        <a:buChar char="–"/>
        <a:tabLst/>
        <a:defRPr b="0" baseline="0" cap="none" i="0" spc="0" strike="noStrike" sz="2400" u="none">
          <a:solidFill>
            <a:srgbClr val="FFFFFF"/>
          </a:solidFill>
          <a:uFillTx/>
          <a:latin typeface="Chalkboard"/>
          <a:ea typeface="Chalkboard"/>
          <a:cs typeface="Chalkboard"/>
          <a:sym typeface="Chalkboard"/>
        </a:defRPr>
      </a:lvl2pPr>
      <a:lvl3pPr marL="1143000" marR="0" indent="-457200" algn="l" defTabSz="342900" rtl="0" latinLnBrk="0">
        <a:lnSpc>
          <a:spcPct val="100000"/>
        </a:lnSpc>
        <a:spcBef>
          <a:spcPts val="500"/>
        </a:spcBef>
        <a:spcAft>
          <a:spcPts val="0"/>
        </a:spcAft>
        <a:buClrTx/>
        <a:buSzPct val="100000"/>
        <a:buFont typeface="Arial"/>
        <a:buChar char="•"/>
        <a:tabLst/>
        <a:defRPr b="0" baseline="0" cap="none" i="0" spc="0" strike="noStrike" sz="2400" u="none">
          <a:solidFill>
            <a:srgbClr val="FFFFFF"/>
          </a:solidFill>
          <a:uFillTx/>
          <a:latin typeface="Chalkboard"/>
          <a:ea typeface="Chalkboard"/>
          <a:cs typeface="Chalkboard"/>
          <a:sym typeface="Chalkboard"/>
        </a:defRPr>
      </a:lvl3pPr>
      <a:lvl4pPr marL="1577339" marR="0" indent="-548639" algn="l" defTabSz="342900" rtl="0" latinLnBrk="0">
        <a:lnSpc>
          <a:spcPct val="100000"/>
        </a:lnSpc>
        <a:spcBef>
          <a:spcPts val="500"/>
        </a:spcBef>
        <a:spcAft>
          <a:spcPts val="0"/>
        </a:spcAft>
        <a:buClrTx/>
        <a:buSzPct val="100000"/>
        <a:buFont typeface="Arial"/>
        <a:buChar char="–"/>
        <a:tabLst/>
        <a:defRPr b="0" baseline="0" cap="none" i="0" spc="0" strike="noStrike" sz="2400" u="none">
          <a:solidFill>
            <a:srgbClr val="FFFFFF"/>
          </a:solidFill>
          <a:uFillTx/>
          <a:latin typeface="Chalkboard"/>
          <a:ea typeface="Chalkboard"/>
          <a:cs typeface="Chalkboard"/>
          <a:sym typeface="Chalkboard"/>
        </a:defRPr>
      </a:lvl4pPr>
      <a:lvl5pPr marL="1920239" marR="0" indent="-548639" algn="l" defTabSz="342900" rtl="0" latinLnBrk="0">
        <a:lnSpc>
          <a:spcPct val="100000"/>
        </a:lnSpc>
        <a:spcBef>
          <a:spcPts val="500"/>
        </a:spcBef>
        <a:spcAft>
          <a:spcPts val="0"/>
        </a:spcAft>
        <a:buClrTx/>
        <a:buSzPct val="100000"/>
        <a:buFont typeface="Arial"/>
        <a:buChar char="»"/>
        <a:tabLst/>
        <a:defRPr b="0" baseline="0" cap="none" i="0" spc="0" strike="noStrike" sz="2400" u="none">
          <a:solidFill>
            <a:srgbClr val="FFFFFF"/>
          </a:solidFill>
          <a:uFillTx/>
          <a:latin typeface="Chalkboard"/>
          <a:ea typeface="Chalkboard"/>
          <a:cs typeface="Chalkboard"/>
          <a:sym typeface="Chalkboard"/>
        </a:defRPr>
      </a:lvl5pPr>
      <a:lvl6pPr marL="2263139" marR="0" indent="-548639" algn="l" defTabSz="342900" rtl="0" latinLnBrk="0">
        <a:lnSpc>
          <a:spcPct val="100000"/>
        </a:lnSpc>
        <a:spcBef>
          <a:spcPts val="500"/>
        </a:spcBef>
        <a:spcAft>
          <a:spcPts val="0"/>
        </a:spcAft>
        <a:buClrTx/>
        <a:buSzPct val="100000"/>
        <a:buFont typeface="Arial"/>
        <a:buChar char="•"/>
        <a:tabLst/>
        <a:defRPr b="0" baseline="0" cap="none" i="0" spc="0" strike="noStrike" sz="2400" u="none">
          <a:solidFill>
            <a:srgbClr val="FFFFFF"/>
          </a:solidFill>
          <a:uFillTx/>
          <a:latin typeface="Chalkboard"/>
          <a:ea typeface="Chalkboard"/>
          <a:cs typeface="Chalkboard"/>
          <a:sym typeface="Chalkboard"/>
        </a:defRPr>
      </a:lvl6pPr>
      <a:lvl7pPr marL="2606039" marR="0" indent="-548639" algn="l" defTabSz="342900" rtl="0" latinLnBrk="0">
        <a:lnSpc>
          <a:spcPct val="100000"/>
        </a:lnSpc>
        <a:spcBef>
          <a:spcPts val="500"/>
        </a:spcBef>
        <a:spcAft>
          <a:spcPts val="0"/>
        </a:spcAft>
        <a:buClrTx/>
        <a:buSzPct val="100000"/>
        <a:buFont typeface="Arial"/>
        <a:buChar char="•"/>
        <a:tabLst/>
        <a:defRPr b="0" baseline="0" cap="none" i="0" spc="0" strike="noStrike" sz="2400" u="none">
          <a:solidFill>
            <a:srgbClr val="FFFFFF"/>
          </a:solidFill>
          <a:uFillTx/>
          <a:latin typeface="Chalkboard"/>
          <a:ea typeface="Chalkboard"/>
          <a:cs typeface="Chalkboard"/>
          <a:sym typeface="Chalkboard"/>
        </a:defRPr>
      </a:lvl7pPr>
      <a:lvl8pPr marL="2948939" marR="0" indent="-548639" algn="l" defTabSz="342900" rtl="0" latinLnBrk="0">
        <a:lnSpc>
          <a:spcPct val="100000"/>
        </a:lnSpc>
        <a:spcBef>
          <a:spcPts val="500"/>
        </a:spcBef>
        <a:spcAft>
          <a:spcPts val="0"/>
        </a:spcAft>
        <a:buClrTx/>
        <a:buSzPct val="100000"/>
        <a:buFont typeface="Arial"/>
        <a:buChar char="•"/>
        <a:tabLst/>
        <a:defRPr b="0" baseline="0" cap="none" i="0" spc="0" strike="noStrike" sz="2400" u="none">
          <a:solidFill>
            <a:srgbClr val="FFFFFF"/>
          </a:solidFill>
          <a:uFillTx/>
          <a:latin typeface="Chalkboard"/>
          <a:ea typeface="Chalkboard"/>
          <a:cs typeface="Chalkboard"/>
          <a:sym typeface="Chalkboard"/>
        </a:defRPr>
      </a:lvl8pPr>
      <a:lvl9pPr marL="3291840" marR="0" indent="-548640" algn="l" defTabSz="342900" rtl="0" latinLnBrk="0">
        <a:lnSpc>
          <a:spcPct val="100000"/>
        </a:lnSpc>
        <a:spcBef>
          <a:spcPts val="500"/>
        </a:spcBef>
        <a:spcAft>
          <a:spcPts val="0"/>
        </a:spcAft>
        <a:buClrTx/>
        <a:buSzPct val="100000"/>
        <a:buFont typeface="Arial"/>
        <a:buChar char="•"/>
        <a:tabLst/>
        <a:defRPr b="0" baseline="0" cap="none" i="0" spc="0" strike="noStrike" sz="2400" u="none">
          <a:solidFill>
            <a:srgbClr val="FFFFFF"/>
          </a:solidFill>
          <a:uFillTx/>
          <a:latin typeface="Chalkboard"/>
          <a:ea typeface="Chalkboard"/>
          <a:cs typeface="Chalkboard"/>
          <a:sym typeface="Chalkboard"/>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hyperlink" Target="mailto:heino.talvik@gmail.com"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0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0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0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0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s>

</file>

<file path=ppt/slides/_rels/slide11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1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s>

</file>

<file path=ppt/slides/_rels/slide11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s>

</file>

<file path=ppt/slides/_rels/slide11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s>

</file>

<file path=ppt/slides/_rels/slide11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11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11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s>

</file>

<file path=ppt/slides/_rels/slide11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s>

</file>

<file path=ppt/slides/_rels/slide11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3.xml"/></Relationships>

</file>

<file path=ppt/slides/_rels/slide11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s>

</file>

<file path=ppt/slides/_rels/slide12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s>

</file>

<file path=ppt/slides/_rels/slide12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s>

</file>

<file path=ppt/slides/_rels/slide12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7.xml"/></Relationships>

</file>

<file path=ppt/slides/_rels/slide12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s>

</file>

<file path=ppt/slides/_rels/slide12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9.xml"/></Relationships>

</file>

<file path=ppt/slides/_rels/slide12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0.xml"/></Relationships>

</file>

<file path=ppt/slides/_rels/slide12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1.xml"/></Relationships>

</file>

<file path=ppt/slides/_rels/slide12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2.xml"/></Relationships>

</file>

<file path=ppt/slides/_rels/slide12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3.xml"/></Relationships>

</file>

<file path=ppt/slides/_rels/slide12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s>

</file>

<file path=ppt/slides/_rels/slide13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3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3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3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3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3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3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3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3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3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4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4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4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4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4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4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4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4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4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5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5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5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5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5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5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2.png"/></Relationships>

</file>

<file path=ppt/slides/_rels/slide15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5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5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3.png"/></Relationships>

</file>

<file path=ppt/slides/_rels/slide16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6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6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6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7.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8.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9.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0.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7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7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7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7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7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7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7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8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8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8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8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8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s>

</file>

<file path=ppt/slides/_rels/slide9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9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Heino Talvik"/>
          <p:cNvSpPr txBox="1"/>
          <p:nvPr>
            <p:ph type="body" idx="21"/>
          </p:nvPr>
        </p:nvSpPr>
        <p:spPr>
          <a:xfrm>
            <a:off x="458268" y="4153893"/>
            <a:ext cx="7617078" cy="238868"/>
          </a:xfrm>
          <a:prstGeom prst="rect">
            <a:avLst/>
          </a:prstGeom>
          <a:extLst>
            <a:ext uri="{C572A759-6A51-4108-AA02-DFA0A04FC94B}">
              <ma14:wrappingTextBoxFlag xmlns:ma14="http://schemas.microsoft.com/office/mac/drawingml/2011/main" val="1"/>
            </a:ext>
          </a:extLst>
        </p:spPr>
        <p:txBody>
          <a:bodyPr/>
          <a:lstStyle>
            <a:lvl1pPr algn="r"/>
          </a:lstStyle>
          <a:p>
            <a:pPr/>
            <a:r>
              <a:t>Heino Talvik</a:t>
            </a:r>
          </a:p>
        </p:txBody>
      </p:sp>
      <p:sp>
        <p:nvSpPr>
          <p:cNvPr id="115" name="Äriinfosüsteemid Business Information Systems"/>
          <p:cNvSpPr txBox="1"/>
          <p:nvPr>
            <p:ph type="title"/>
          </p:nvPr>
        </p:nvSpPr>
        <p:spPr>
          <a:prstGeom prst="rect">
            <a:avLst/>
          </a:prstGeom>
        </p:spPr>
        <p:txBody>
          <a:bodyPr/>
          <a:lstStyle/>
          <a:p>
            <a:pPr algn="ctr"/>
            <a:r>
              <a:t>Äriinfosüsteemid</a:t>
            </a:r>
            <a:br/>
            <a:r>
              <a:t>Business Information Systems</a:t>
            </a:r>
          </a:p>
        </p:txBody>
      </p:sp>
      <p:sp>
        <p:nvSpPr>
          <p:cNvPr id="116" name="heino.talvik@gmail.com"/>
          <p:cNvSpPr txBox="1"/>
          <p:nvPr/>
        </p:nvSpPr>
        <p:spPr>
          <a:xfrm>
            <a:off x="7061110" y="4445787"/>
            <a:ext cx="1579516" cy="226580"/>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lvl1pPr defTabSz="685800">
              <a:lnSpc>
                <a:spcPct val="90000"/>
              </a:lnSpc>
              <a:defRPr sz="1200" u="sng">
                <a:noFill/>
                <a:latin typeface="Chalkboard"/>
                <a:ea typeface="Chalkboard"/>
                <a:cs typeface="Chalkboard"/>
                <a:sym typeface="Chalkboard"/>
                <a:hlinkClick r:id="rId3" invalidUrl="" action="" tgtFrame="" tooltip="" history="1" highlightClick="0" endSnd="0"/>
              </a:defRPr>
            </a:lvl1pPr>
          </a:lstStyle>
          <a:p>
            <a:pPr>
              <a:defRPr u="none">
                <a:solidFill>
                  <a:srgbClr val="FFFFFF"/>
                </a:solidFill>
              </a:defRPr>
            </a:pPr>
            <a:r>
              <a:rPr u="sng">
                <a:noFill/>
                <a:hlinkClick r:id="rId3" invalidUrl="" action="" tgtFrame="" tooltip="" history="1" highlightClick="0" endSnd="0"/>
              </a:rPr>
              <a:t>heino.talvik@gmail.com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Title 1"/>
          <p:cNvSpPr txBox="1"/>
          <p:nvPr>
            <p:ph type="title"/>
          </p:nvPr>
        </p:nvSpPr>
        <p:spPr>
          <a:xfrm>
            <a:off x="457200" y="-91435"/>
            <a:ext cx="8229600" cy="857251"/>
          </a:xfrm>
          <a:prstGeom prst="rect">
            <a:avLst/>
          </a:prstGeom>
        </p:spPr>
        <p:txBody>
          <a:bodyPr/>
          <a:lstStyle/>
          <a:p>
            <a:pPr/>
            <a:r>
              <a:t>Põhimõisted ja terminoloogia</a:t>
            </a:r>
          </a:p>
        </p:txBody>
      </p:sp>
      <p:sp>
        <p:nvSpPr>
          <p:cNvPr id="167" name="Content Placeholder 2"/>
          <p:cNvSpPr txBox="1"/>
          <p:nvPr>
            <p:ph type="body" idx="1"/>
          </p:nvPr>
        </p:nvSpPr>
        <p:spPr>
          <a:xfrm>
            <a:off x="457200" y="552839"/>
            <a:ext cx="8042772" cy="2743199"/>
          </a:xfrm>
          <a:prstGeom prst="rect">
            <a:avLst/>
          </a:prstGeom>
        </p:spPr>
        <p:txBody>
          <a:bodyPr/>
          <a:lstStyle/>
          <a:p>
            <a:pPr marL="0" indent="0" defTabSz="219455">
              <a:spcBef>
                <a:spcPts val="1900"/>
              </a:spcBef>
              <a:buSzTx/>
              <a:buNone/>
              <a:defRPr b="1" sz="1536"/>
            </a:pPr>
            <a:r>
              <a:t>Üldised mõisted</a:t>
            </a:r>
          </a:p>
          <a:p>
            <a:pPr marL="219455" indent="-219455" defTabSz="219455">
              <a:spcBef>
                <a:spcPts val="300"/>
              </a:spcBef>
              <a:defRPr b="1" sz="1536"/>
            </a:pPr>
            <a:r>
              <a:t>API</a:t>
            </a:r>
            <a:r>
              <a:rPr b="0"/>
              <a:t> (Application Programming Interface) - Rakendusliides, mis võimaldab programmidel omavahel suhelda</a:t>
            </a:r>
            <a:endParaRPr b="0"/>
          </a:p>
          <a:p>
            <a:pPr marL="219455" indent="-219455" defTabSz="219455">
              <a:spcBef>
                <a:spcPts val="300"/>
              </a:spcBef>
              <a:defRPr b="1" sz="1536"/>
            </a:pPr>
            <a:r>
              <a:t>Protokoll</a:t>
            </a:r>
            <a:r>
              <a:rPr b="0"/>
              <a:t> - Reeglite kogum, mis määratleb, kuidas andmeid vahetatakse</a:t>
            </a:r>
            <a:endParaRPr b="0"/>
          </a:p>
          <a:p>
            <a:pPr marL="219455" indent="-219455" defTabSz="219455">
              <a:spcBef>
                <a:spcPts val="300"/>
              </a:spcBef>
              <a:defRPr b="1" sz="1536"/>
            </a:pPr>
            <a:r>
              <a:t>Endpoint</a:t>
            </a:r>
            <a:r>
              <a:rPr b="0"/>
              <a:t> - Teenuse või API lõpp-punkt, millega saab ühendust võtta</a:t>
            </a:r>
            <a:endParaRPr b="0"/>
          </a:p>
          <a:p>
            <a:pPr marL="219455" indent="-219455" defTabSz="219455">
              <a:spcBef>
                <a:spcPts val="300"/>
              </a:spcBef>
              <a:defRPr b="1" sz="1536"/>
            </a:pPr>
            <a:r>
              <a:t>Request/Response</a:t>
            </a:r>
            <a:r>
              <a:rPr b="0"/>
              <a:t> - Päring/Vastus mudel, kus klient saadab päringu ja server vastab</a:t>
            </a:r>
            <a:endParaRPr b="0"/>
          </a:p>
          <a:p>
            <a:pPr marL="219455" indent="-219455" defTabSz="219455">
              <a:spcBef>
                <a:spcPts val="300"/>
              </a:spcBef>
              <a:defRPr b="1" sz="1536"/>
            </a:pPr>
            <a:r>
              <a:t>Serialiseerimine</a:t>
            </a:r>
            <a:r>
              <a:rPr b="0"/>
              <a:t> - Andmete teisendamine formaati, mida saab edastada või salvestada</a:t>
            </a:r>
            <a:endParaRPr b="0"/>
          </a:p>
          <a:p>
            <a:pPr marL="219455" indent="-219455" defTabSz="219455">
              <a:spcBef>
                <a:spcPts val="300"/>
              </a:spcBef>
              <a:defRPr b="1" sz="1536"/>
            </a:pPr>
            <a:r>
              <a:t>Deserialiseerimine</a:t>
            </a:r>
            <a:r>
              <a:rPr b="0"/>
              <a:t> - Serialiseeritud andmete teisendamine tagasi objektideks</a:t>
            </a:r>
          </a:p>
        </p:txBody>
      </p:sp>
      <p:pic>
        <p:nvPicPr>
          <p:cNvPr id="168" name="Image" descr="Image"/>
          <p:cNvPicPr>
            <a:picLocks noChangeAspect="1"/>
          </p:cNvPicPr>
          <p:nvPr/>
        </p:nvPicPr>
        <p:blipFill>
          <a:blip r:embed="rId3">
            <a:extLst/>
          </a:blip>
          <a:stretch>
            <a:fillRect/>
          </a:stretch>
        </p:blipFill>
        <p:spPr>
          <a:xfrm>
            <a:off x="1351277" y="3253301"/>
            <a:ext cx="6254618" cy="1910391"/>
          </a:xfrm>
          <a:prstGeom prst="rect">
            <a:avLst/>
          </a:prstGeom>
          <a:ln w="12700">
            <a:miter lim="400000"/>
          </a:ln>
        </p:spPr>
      </p:pic>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5"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46" name="API võtmed ja OAuth"/>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API võtmed ja OAuth</a:t>
            </a:r>
          </a:p>
        </p:txBody>
      </p:sp>
      <p:sp>
        <p:nvSpPr>
          <p:cNvPr id="547" name="Content Placeholder 2"/>
          <p:cNvSpPr txBox="1"/>
          <p:nvPr>
            <p:ph type="body" idx="1"/>
          </p:nvPr>
        </p:nvSpPr>
        <p:spPr>
          <a:xfrm>
            <a:off x="452437" y="1384118"/>
            <a:ext cx="8239126" cy="3514146"/>
          </a:xfrm>
          <a:prstGeom prst="rect">
            <a:avLst/>
          </a:prstGeom>
        </p:spPr>
        <p:txBody>
          <a:bodyPr/>
          <a:lstStyle/>
          <a:p>
            <a:pPr marL="0" indent="0" defTabSz="795508">
              <a:spcBef>
                <a:spcPts val="1400"/>
              </a:spcBef>
              <a:buSzTx/>
              <a:buNone/>
              <a:defRPr sz="1566"/>
            </a:pPr>
            <a:r>
              <a:t>OAuth 2.0</a:t>
            </a:r>
          </a:p>
          <a:p>
            <a:pPr marL="0" indent="0" defTabSz="795508">
              <a:spcBef>
                <a:spcPts val="1400"/>
              </a:spcBef>
              <a:buSzTx/>
              <a:buNone/>
              <a:defRPr sz="1566"/>
            </a:pPr>
            <a:r>
              <a:t>OAuth 2.0 on avatud standard autoriseerimiseks, mis võimaldab kolmandatel osapooltel pääseda ligi kasutaja ressurssidele ilma kasutaja mandaate jagamata.</a:t>
            </a:r>
          </a:p>
          <a:p>
            <a:pPr lvl="1" marL="0" indent="397763" defTabSz="795508">
              <a:spcBef>
                <a:spcPts val="1400"/>
              </a:spcBef>
              <a:buSzTx/>
              <a:buNone/>
              <a:defRPr sz="1566"/>
            </a:pPr>
            <a:r>
              <a:t>Põhilised kasutusjuhud</a:t>
            </a:r>
          </a:p>
          <a:p>
            <a:pPr lvl="2" marL="1259586" indent="-198881" defTabSz="795508">
              <a:spcBef>
                <a:spcPts val="1400"/>
              </a:spcBef>
              <a:defRPr sz="1566"/>
            </a:pPr>
            <a:r>
              <a:t>Autoriseerimiskoodi voog - veebirakendustele</a:t>
            </a:r>
          </a:p>
          <a:p>
            <a:pPr lvl="2" marL="1259586" indent="-198881" defTabSz="795508">
              <a:spcBef>
                <a:spcPts val="1400"/>
              </a:spcBef>
              <a:defRPr sz="1566"/>
            </a:pPr>
            <a:r>
              <a:t>Implitsiitne voog - ühelehekülje rakendustele (SPA)</a:t>
            </a:r>
          </a:p>
          <a:p>
            <a:pPr lvl="2" marL="1259586" indent="-198881" defTabSz="795508">
              <a:spcBef>
                <a:spcPts val="1400"/>
              </a:spcBef>
              <a:defRPr sz="1566"/>
            </a:pPr>
            <a:r>
              <a:t>Ressursiomaniku parooli mandaatide voog - usaldusväärsetele rakendustele</a:t>
            </a:r>
          </a:p>
          <a:p>
            <a:pPr lvl="2" marL="1259586" indent="-198881" defTabSz="795508">
              <a:spcBef>
                <a:spcPts val="1400"/>
              </a:spcBef>
              <a:defRPr sz="1566"/>
            </a:pPr>
            <a:r>
              <a:t>Kliendi mandaatide voog - süsteemidevaheliseks suhtluseks</a:t>
            </a:r>
          </a:p>
        </p:txBody>
      </p:sp>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9"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50" name="API võtmed ja OAuth"/>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API võtmed ja OAuth</a:t>
            </a:r>
          </a:p>
        </p:txBody>
      </p:sp>
      <p:sp>
        <p:nvSpPr>
          <p:cNvPr id="551" name="Content Placeholder 2"/>
          <p:cNvSpPr txBox="1"/>
          <p:nvPr>
            <p:ph type="body" idx="1"/>
          </p:nvPr>
        </p:nvSpPr>
        <p:spPr>
          <a:xfrm>
            <a:off x="452437" y="1384118"/>
            <a:ext cx="8239126" cy="3514146"/>
          </a:xfrm>
          <a:prstGeom prst="rect">
            <a:avLst/>
          </a:prstGeom>
        </p:spPr>
        <p:txBody>
          <a:bodyPr/>
          <a:lstStyle/>
          <a:p>
            <a:pPr marL="0" indent="0">
              <a:buSzTx/>
              <a:buNone/>
            </a:pPr>
            <a:r>
              <a:t>OAuth 2.0</a:t>
            </a:r>
          </a:p>
          <a:p>
            <a:pPr marL="0" indent="0">
              <a:spcBef>
                <a:spcPts val="3000"/>
              </a:spcBef>
              <a:buSzTx/>
              <a:buNone/>
            </a:pPr>
            <a:r>
              <a:t>Komponendid</a:t>
            </a:r>
          </a:p>
          <a:p>
            <a:pPr lvl="1"/>
            <a:r>
              <a:t>Ressursiomanik - kasutaja, kes omab ressursse</a:t>
            </a:r>
          </a:p>
          <a:p>
            <a:pPr lvl="1"/>
            <a:r>
              <a:t>Klient - rakendus, mis soovib ressurssidele ligi pääseda</a:t>
            </a:r>
          </a:p>
          <a:p>
            <a:pPr lvl="1"/>
            <a:r>
              <a:t>Autoriseerimisserver - väljastab juurdepääsutokeneid</a:t>
            </a:r>
          </a:p>
          <a:p>
            <a:pPr lvl="1"/>
            <a:r>
              <a:t>Ressursiserver - hoiab kaitstud ressursse</a:t>
            </a:r>
          </a:p>
        </p:txBody>
      </p:sp>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3"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54" name="API võtmed ja OAuth"/>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API võtmed ja OAuth</a:t>
            </a:r>
          </a:p>
        </p:txBody>
      </p:sp>
      <p:sp>
        <p:nvSpPr>
          <p:cNvPr id="555" name="Content Placeholder 2"/>
          <p:cNvSpPr txBox="1"/>
          <p:nvPr>
            <p:ph type="body" idx="1"/>
          </p:nvPr>
        </p:nvSpPr>
        <p:spPr>
          <a:xfrm>
            <a:off x="452437" y="1384118"/>
            <a:ext cx="8239126" cy="3514146"/>
          </a:xfrm>
          <a:prstGeom prst="rect">
            <a:avLst/>
          </a:prstGeom>
        </p:spPr>
        <p:txBody>
          <a:bodyPr/>
          <a:lstStyle/>
          <a:p>
            <a:pPr marL="0" indent="0">
              <a:buSzTx/>
              <a:buNone/>
            </a:pPr>
            <a:r>
              <a:t>OAuth 2.0</a:t>
            </a:r>
            <a:endParaRPr>
              <a:latin typeface="+mj-lt"/>
              <a:ea typeface="+mj-ea"/>
              <a:cs typeface="+mj-cs"/>
              <a:sym typeface="Calibri"/>
            </a:endParaRPr>
          </a:p>
          <a:p>
            <a:pPr marL="0" indent="0">
              <a:spcBef>
                <a:spcPts val="3000"/>
              </a:spcBef>
              <a:buSzTx/>
              <a:buNone/>
            </a:pPr>
            <a:r>
              <a:t>Eelised</a:t>
            </a:r>
          </a:p>
          <a:p>
            <a:pPr lvl="1"/>
            <a:r>
              <a:t>Delegeeritud juurdepääs - võimaldab juurdepääsu ilma mandaate jagamata</a:t>
            </a:r>
          </a:p>
          <a:p>
            <a:pPr lvl="1"/>
            <a:r>
              <a:t>Piiratud skoop - juurdepääs ainult konkreetsetele ressurssidele</a:t>
            </a:r>
          </a:p>
          <a:p>
            <a:pPr lvl="1"/>
            <a:r>
              <a:t>Tokenipõhine - lühiajalised tokenid vähendavad riske</a:t>
            </a:r>
          </a:p>
          <a:p>
            <a:pPr lvl="1"/>
            <a:r>
              <a:t>Standardiseeritud - laialdaselt toetatud</a:t>
            </a:r>
          </a:p>
        </p:txBody>
      </p:sp>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7"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58" name="API võtmed ja OAuth"/>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API võtmed ja OAuth</a:t>
            </a:r>
          </a:p>
        </p:txBody>
      </p:sp>
      <p:sp>
        <p:nvSpPr>
          <p:cNvPr id="559" name="Content Placeholder 2"/>
          <p:cNvSpPr txBox="1"/>
          <p:nvPr>
            <p:ph type="body" idx="1"/>
          </p:nvPr>
        </p:nvSpPr>
        <p:spPr>
          <a:xfrm>
            <a:off x="452437" y="1384118"/>
            <a:ext cx="8239126" cy="3514146"/>
          </a:xfrm>
          <a:prstGeom prst="rect">
            <a:avLst/>
          </a:prstGeom>
        </p:spPr>
        <p:txBody>
          <a:bodyPr/>
          <a:lstStyle/>
          <a:p>
            <a:pPr marL="0" indent="0">
              <a:buSzTx/>
              <a:buNone/>
            </a:pPr>
            <a:r>
              <a:t>OAuth 2.0</a:t>
            </a:r>
          </a:p>
          <a:p>
            <a:pPr marL="0" indent="0">
              <a:spcBef>
                <a:spcPts val="3000"/>
              </a:spcBef>
              <a:buSzTx/>
              <a:buNone/>
            </a:pPr>
            <a:r>
              <a:t>Väljakutsed</a:t>
            </a:r>
          </a:p>
          <a:p>
            <a:pPr lvl="1"/>
            <a:r>
              <a:t>Keerukus - keerulisem implementeerida kui API võtmeid</a:t>
            </a:r>
          </a:p>
          <a:p>
            <a:pPr lvl="1"/>
            <a:r>
              <a:t>Tokenihaldus - tokenite elutsükli haldamine</a:t>
            </a:r>
          </a:p>
          <a:p>
            <a:pPr lvl="1"/>
            <a:r>
              <a:t>Turvalisus - nõuab hoolikat implementeerimist</a:t>
            </a:r>
          </a:p>
        </p:txBody>
      </p:sp>
    </p:spTree>
  </p:cSld>
  <p:clrMapOvr>
    <a:masterClrMapping/>
  </p:clrMapOvr>
  <p:transition xmlns:p14="http://schemas.microsoft.com/office/powerpoint/2010/main" spd="med" advClick="1"/>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1"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62" name="API võtmed ja OAuth"/>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API võtmed ja OAuth</a:t>
            </a:r>
          </a:p>
        </p:txBody>
      </p:sp>
      <p:sp>
        <p:nvSpPr>
          <p:cNvPr id="563" name="Content Placeholder 2"/>
          <p:cNvSpPr txBox="1"/>
          <p:nvPr>
            <p:ph type="body" idx="1"/>
          </p:nvPr>
        </p:nvSpPr>
        <p:spPr>
          <a:xfrm>
            <a:off x="452437" y="1384118"/>
            <a:ext cx="8239126" cy="3514146"/>
          </a:xfrm>
          <a:prstGeom prst="rect">
            <a:avLst/>
          </a:prstGeom>
        </p:spPr>
        <p:txBody>
          <a:bodyPr/>
          <a:lstStyle/>
          <a:p>
            <a:pPr marL="0" indent="0" defTabSz="795508">
              <a:spcBef>
                <a:spcPts val="1400"/>
              </a:spcBef>
              <a:buSzTx/>
              <a:buNone/>
              <a:defRPr sz="1566"/>
            </a:pPr>
            <a:r>
              <a:t>Kasutusjuhud:  </a:t>
            </a:r>
          </a:p>
          <a:p>
            <a:pPr lvl="1" marL="0" indent="397763" defTabSz="795508">
              <a:spcBef>
                <a:spcPts val="1400"/>
              </a:spcBef>
              <a:buSzTx/>
              <a:buNone/>
              <a:defRPr sz="1566"/>
            </a:pPr>
            <a:r>
              <a:t>API võtmed: </a:t>
            </a:r>
          </a:p>
          <a:p>
            <a:pPr lvl="2" marL="0" indent="795527" defTabSz="795508">
              <a:spcBef>
                <a:spcPts val="1400"/>
              </a:spcBef>
              <a:buSzTx/>
              <a:buNone/>
              <a:defRPr sz="1566"/>
            </a:pPr>
            <a:r>
              <a:t>- Kasutatakse lihtsate avalike API-de jaoks (nt saadetise jälgimine) </a:t>
            </a:r>
          </a:p>
          <a:p>
            <a:pPr lvl="2" marL="0" indent="795527" defTabSz="795508">
              <a:spcBef>
                <a:spcPts val="1400"/>
              </a:spcBef>
              <a:buSzTx/>
              <a:buNone/>
              <a:defRPr sz="1566"/>
            </a:pPr>
            <a:r>
              <a:t>- Võimaldavad jälgida ja piirata API kasutust  </a:t>
            </a:r>
          </a:p>
          <a:p>
            <a:pPr lvl="1" marL="0" indent="397763" defTabSz="795508">
              <a:spcBef>
                <a:spcPts val="1400"/>
              </a:spcBef>
              <a:buSzTx/>
              <a:buNone/>
              <a:defRPr sz="1566"/>
            </a:pPr>
            <a:r>
              <a:t>OAuth 2.0: </a:t>
            </a:r>
          </a:p>
          <a:p>
            <a:pPr lvl="2" marL="0" indent="795527" defTabSz="795508">
              <a:spcBef>
                <a:spcPts val="1400"/>
              </a:spcBef>
              <a:buSzTx/>
              <a:buNone/>
              <a:defRPr sz="1566"/>
            </a:pPr>
            <a:r>
              <a:t>- Kasutatakse tundlikumate API-de jaoks (nt tellimuste haldamine) </a:t>
            </a:r>
          </a:p>
          <a:p>
            <a:pPr lvl="2" marL="0" indent="795527" defTabSz="795508">
              <a:spcBef>
                <a:spcPts val="1400"/>
              </a:spcBef>
              <a:buSzTx/>
              <a:buNone/>
              <a:defRPr sz="1566"/>
            </a:pPr>
            <a:r>
              <a:t>- Partnerid kasutavad kliendi mandaatide voogu </a:t>
            </a:r>
          </a:p>
          <a:p>
            <a:pPr lvl="2" marL="0" indent="795527" defTabSz="795508">
              <a:spcBef>
                <a:spcPts val="1400"/>
              </a:spcBef>
              <a:buSzTx/>
              <a:buNone/>
              <a:defRPr sz="1566"/>
            </a:pPr>
            <a:r>
              <a:t>- Mobiilirakendused kasutavad autoriseerimiskoodi voogu </a:t>
            </a:r>
          </a:p>
          <a:p>
            <a:pPr lvl="2" marL="0" indent="795527" defTabSz="795508">
              <a:spcBef>
                <a:spcPts val="1400"/>
              </a:spcBef>
              <a:buSzTx/>
              <a:buNone/>
              <a:defRPr sz="1566"/>
            </a:pPr>
            <a:r>
              <a:t>- Tokenid kehtivad piiratud aja ja piiratud skoobiga</a:t>
            </a:r>
          </a:p>
        </p:txBody>
      </p:sp>
    </p:spTree>
  </p:cSld>
  <p:clrMapOvr>
    <a:masterClrMapping/>
  </p:clrMapOvr>
  <p:transition xmlns:p14="http://schemas.microsoft.com/office/powerpoint/2010/main" spd="med" advClick="1"/>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5"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66" name="Andmete krüpteer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Andmete krüpteerimine</a:t>
            </a:r>
          </a:p>
        </p:txBody>
      </p:sp>
      <p:sp>
        <p:nvSpPr>
          <p:cNvPr id="567" name="Content Placeholder 2"/>
          <p:cNvSpPr txBox="1"/>
          <p:nvPr>
            <p:ph type="body" idx="1"/>
          </p:nvPr>
        </p:nvSpPr>
        <p:spPr>
          <a:xfrm>
            <a:off x="452437" y="1384118"/>
            <a:ext cx="8239126" cy="3514146"/>
          </a:xfrm>
          <a:prstGeom prst="rect">
            <a:avLst/>
          </a:prstGeom>
        </p:spPr>
        <p:txBody>
          <a:bodyPr/>
          <a:lstStyle>
            <a:lvl1pPr marL="0" indent="0">
              <a:buSzTx/>
              <a:buNone/>
            </a:lvl1pPr>
          </a:lstStyle>
          <a:p>
            <a:pPr/>
            <a:r>
              <a:t>Andmete krüpteerimine on protsess, mille käigus andmed muudetakse loetamatuks kõigile peale volitatud osapoolte.</a:t>
            </a:r>
          </a:p>
        </p:txBody>
      </p:sp>
    </p:spTree>
  </p:cSld>
  <p:clrMapOvr>
    <a:masterClrMapping/>
  </p:clrMapOvr>
  <p:transition xmlns:p14="http://schemas.microsoft.com/office/powerpoint/2010/main" spd="med" advClick="1"/>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9"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70" name="Andmete krüpteer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Andmete krüpteerimine</a:t>
            </a:r>
          </a:p>
        </p:txBody>
      </p:sp>
      <p:sp>
        <p:nvSpPr>
          <p:cNvPr id="571" name="Content Placeholder 2"/>
          <p:cNvSpPr txBox="1"/>
          <p:nvPr>
            <p:ph type="body" idx="1"/>
          </p:nvPr>
        </p:nvSpPr>
        <p:spPr>
          <a:xfrm>
            <a:off x="452437" y="1384118"/>
            <a:ext cx="8239126" cy="3514146"/>
          </a:xfrm>
          <a:prstGeom prst="rect">
            <a:avLst/>
          </a:prstGeom>
        </p:spPr>
        <p:txBody>
          <a:bodyPr/>
          <a:lstStyle/>
          <a:p>
            <a:pPr marL="0" indent="0">
              <a:buSzTx/>
              <a:buNone/>
            </a:pPr>
            <a:r>
              <a:t>Krüpteerimise tüübid</a:t>
            </a:r>
          </a:p>
          <a:p>
            <a:pPr/>
            <a:r>
              <a:t>Transpordikihi krüpteerimine - andmete kaitsmine edastamise ajal</a:t>
            </a:r>
          </a:p>
          <a:p>
            <a:pPr/>
            <a:r>
              <a:t>Talletuskihi krüpteerimine - andmete kaitsmine salvestamise ajal</a:t>
            </a:r>
          </a:p>
          <a:p>
            <a:pPr/>
            <a:r>
              <a:t>End-to-end krüpteerimine - andmete kaitsmine kogu elutsükli jooksul</a:t>
            </a:r>
          </a:p>
        </p:txBody>
      </p:sp>
    </p:spTree>
  </p:cSld>
  <p:clrMapOvr>
    <a:masterClrMapping/>
  </p:clrMapOvr>
  <p:transition xmlns:p14="http://schemas.microsoft.com/office/powerpoint/2010/main" spd="med" advClick="1"/>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3"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74" name="Andmete krüpteer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Andmete krüpteerimine</a:t>
            </a:r>
          </a:p>
        </p:txBody>
      </p:sp>
      <p:sp>
        <p:nvSpPr>
          <p:cNvPr id="575" name="Content Placeholder 2"/>
          <p:cNvSpPr txBox="1"/>
          <p:nvPr>
            <p:ph type="body" idx="1"/>
          </p:nvPr>
        </p:nvSpPr>
        <p:spPr>
          <a:xfrm>
            <a:off x="452437" y="1384118"/>
            <a:ext cx="8239126" cy="3514146"/>
          </a:xfrm>
          <a:prstGeom prst="rect">
            <a:avLst/>
          </a:prstGeom>
        </p:spPr>
        <p:txBody>
          <a:bodyPr/>
          <a:lstStyle/>
          <a:p>
            <a:pPr marL="0" indent="0">
              <a:spcBef>
                <a:spcPts val="3000"/>
              </a:spcBef>
              <a:buSzTx/>
              <a:buNone/>
            </a:pPr>
            <a:r>
              <a:t>Transpordikihi turvalisus</a:t>
            </a:r>
          </a:p>
          <a:p>
            <a:pPr lvl="1"/>
            <a:r>
              <a:t>TLS/SSL - krüpteerib andmed võrgu kaudu edastamise ajal</a:t>
            </a:r>
          </a:p>
          <a:p>
            <a:pPr lvl="1"/>
            <a:r>
              <a:t>HTTPS - HTTP protokoll TLS/SSL-iga</a:t>
            </a:r>
          </a:p>
          <a:p>
            <a:pPr lvl="1"/>
            <a:r>
              <a:t>Sertifikaadid - kinnitavad serveri identiteeti</a:t>
            </a:r>
          </a:p>
          <a:p>
            <a:pPr lvl="1"/>
            <a:r>
              <a:t>Sertifitseerimiskeskused (CA) - väljastavad ja kinnitavad sertifikaate</a:t>
            </a:r>
          </a:p>
        </p:txBody>
      </p:sp>
    </p:spTree>
  </p:cSld>
  <p:clrMapOvr>
    <a:masterClrMapping/>
  </p:clrMapOvr>
  <p:transition xmlns:p14="http://schemas.microsoft.com/office/powerpoint/2010/main" spd="med" advClick="1"/>
</p:sld>
</file>

<file path=ppt/slides/slide1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7"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78" name="Andmete krüpteer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Andmete krüpteerimine</a:t>
            </a:r>
          </a:p>
        </p:txBody>
      </p:sp>
      <p:sp>
        <p:nvSpPr>
          <p:cNvPr id="579" name="Content Placeholder 2"/>
          <p:cNvSpPr txBox="1"/>
          <p:nvPr>
            <p:ph type="body" idx="1"/>
          </p:nvPr>
        </p:nvSpPr>
        <p:spPr>
          <a:xfrm>
            <a:off x="452437" y="1384118"/>
            <a:ext cx="8239126" cy="3514146"/>
          </a:xfrm>
          <a:prstGeom prst="rect">
            <a:avLst/>
          </a:prstGeom>
        </p:spPr>
        <p:txBody>
          <a:bodyPr/>
          <a:lstStyle/>
          <a:p>
            <a:pPr marL="0" indent="0" defTabSz="804651">
              <a:spcBef>
                <a:spcPts val="1400"/>
              </a:spcBef>
              <a:buSzTx/>
              <a:buNone/>
              <a:defRPr sz="1584"/>
            </a:pPr>
            <a:r>
              <a:t>Andmete krüpteerimine talletamisel</a:t>
            </a:r>
          </a:p>
          <a:p>
            <a:pPr marL="201168" indent="-201168" defTabSz="804651">
              <a:spcBef>
                <a:spcPts val="1400"/>
              </a:spcBef>
              <a:defRPr sz="1584"/>
            </a:pPr>
            <a:r>
              <a:t>Sümmeetriline krüpteerimine - sama võti krüpteerimiseks ja dekrüpteerimiseks</a:t>
            </a:r>
          </a:p>
          <a:p>
            <a:pPr lvl="1" marL="759968" indent="-223520" defTabSz="804651">
              <a:spcBef>
                <a:spcPts val="400"/>
              </a:spcBef>
              <a:defRPr sz="1760"/>
            </a:pPr>
            <a:r>
              <a:t>AES (Advanced Encryption Standard)</a:t>
            </a:r>
          </a:p>
          <a:p>
            <a:pPr lvl="1" marL="759968" indent="-223520" defTabSz="804651">
              <a:spcBef>
                <a:spcPts val="400"/>
              </a:spcBef>
              <a:defRPr sz="1760"/>
            </a:pPr>
            <a:r>
              <a:t>3DES (Triple Data Encryption Standard)</a:t>
            </a:r>
          </a:p>
          <a:p>
            <a:pPr marL="201168" indent="-201168" defTabSz="804651">
              <a:spcBef>
                <a:spcPts val="1400"/>
              </a:spcBef>
              <a:defRPr sz="1584"/>
            </a:pPr>
            <a:r>
              <a:t>Asümmeetriline krüpteerimine - erinevad võtmed krüpteerimiseks ja dekrüpteerimiseks</a:t>
            </a:r>
          </a:p>
          <a:p>
            <a:pPr lvl="1" marL="759968" indent="-223520" defTabSz="804651">
              <a:spcBef>
                <a:spcPts val="400"/>
              </a:spcBef>
              <a:defRPr sz="1760"/>
            </a:pPr>
            <a:r>
              <a:t>RSA (Rivest-Shamir-Adleman)</a:t>
            </a:r>
          </a:p>
          <a:p>
            <a:pPr lvl="1" marL="759968" indent="-223520" defTabSz="804651">
              <a:spcBef>
                <a:spcPts val="400"/>
              </a:spcBef>
              <a:defRPr sz="1760"/>
            </a:pPr>
            <a:r>
              <a:t>ECC (Elliptic Curve Cryptography)</a:t>
            </a:r>
          </a:p>
          <a:p>
            <a:pPr marL="201168" indent="-201168" defTabSz="804651">
              <a:spcBef>
                <a:spcPts val="1400"/>
              </a:spcBef>
              <a:defRPr sz="1584"/>
            </a:pPr>
            <a:r>
              <a:t>Räsifunktsioonid - ühepoolsed funktsioonid andmete tervikluse kontrollimiseks</a:t>
            </a:r>
          </a:p>
          <a:p>
            <a:pPr lvl="1" marL="759968" indent="-223520" defTabSz="804651">
              <a:spcBef>
                <a:spcPts val="400"/>
              </a:spcBef>
              <a:defRPr sz="1760"/>
            </a:pPr>
            <a:r>
              <a:t>SHA-256, SHA-3</a:t>
            </a:r>
          </a:p>
          <a:p>
            <a:pPr lvl="1" marL="759968" indent="-223520" defTabSz="804651">
              <a:spcBef>
                <a:spcPts val="400"/>
              </a:spcBef>
              <a:defRPr sz="1760"/>
            </a:pPr>
            <a:r>
              <a:t>HMAC (Hash-based Message Authentication Code)</a:t>
            </a:r>
          </a:p>
        </p:txBody>
      </p:sp>
    </p:spTree>
  </p:cSld>
  <p:clrMapOvr>
    <a:masterClrMapping/>
  </p:clrMapOvr>
  <p:transition xmlns:p14="http://schemas.microsoft.com/office/powerpoint/2010/main" spd="med" advClick="1"/>
</p:sld>
</file>

<file path=ppt/slides/slide1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1"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82" name="Andmete krüpteer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Andmete krüpteerimine</a:t>
            </a:r>
          </a:p>
        </p:txBody>
      </p:sp>
      <p:sp>
        <p:nvSpPr>
          <p:cNvPr id="583" name="Content Placeholder 2"/>
          <p:cNvSpPr txBox="1"/>
          <p:nvPr>
            <p:ph type="body" idx="1"/>
          </p:nvPr>
        </p:nvSpPr>
        <p:spPr>
          <a:xfrm>
            <a:off x="452437" y="1384118"/>
            <a:ext cx="8239126" cy="3514146"/>
          </a:xfrm>
          <a:prstGeom prst="rect">
            <a:avLst/>
          </a:prstGeom>
        </p:spPr>
        <p:txBody>
          <a:bodyPr/>
          <a:lstStyle/>
          <a:p>
            <a:pPr marL="0" indent="0">
              <a:spcBef>
                <a:spcPts val="3000"/>
              </a:spcBef>
              <a:buSzTx/>
              <a:buNone/>
            </a:pPr>
            <a:r>
              <a:t>Võtmehaldus</a:t>
            </a:r>
          </a:p>
          <a:p>
            <a:pPr lvl="1"/>
            <a:r>
              <a:t>Võtmete genereerimine - turvaliselt genereeritud juhuslikud võtmed</a:t>
            </a:r>
          </a:p>
          <a:p>
            <a:pPr lvl="1"/>
            <a:r>
              <a:t>Võtmete säilitamine - turvaline võtmete hoiustamine</a:t>
            </a:r>
          </a:p>
          <a:p>
            <a:pPr lvl="1"/>
            <a:r>
              <a:t>Võtmete roteerumine - võtmete regulaarne uuendamine</a:t>
            </a:r>
          </a:p>
          <a:p>
            <a:pPr lvl="1"/>
            <a:r>
              <a:t>Võtmete taastamine - protseduurid kadunud võtmete taastamiseks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Title 1"/>
          <p:cNvSpPr txBox="1"/>
          <p:nvPr>
            <p:ph type="title"/>
          </p:nvPr>
        </p:nvSpPr>
        <p:spPr>
          <a:prstGeom prst="rect">
            <a:avLst/>
          </a:prstGeom>
        </p:spPr>
        <p:txBody>
          <a:bodyPr/>
          <a:lstStyle/>
          <a:p>
            <a:pPr/>
            <a:r>
              <a:t>Põhimõisted ja terminoloogia</a:t>
            </a:r>
          </a:p>
        </p:txBody>
      </p:sp>
      <p:sp>
        <p:nvSpPr>
          <p:cNvPr id="173" name="Content Placeholder 2"/>
          <p:cNvSpPr txBox="1"/>
          <p:nvPr>
            <p:ph type="body" sz="half" idx="1"/>
          </p:nvPr>
        </p:nvSpPr>
        <p:spPr>
          <a:xfrm>
            <a:off x="457200" y="1200151"/>
            <a:ext cx="5202436" cy="3394472"/>
          </a:xfrm>
          <a:prstGeom prst="rect">
            <a:avLst/>
          </a:prstGeom>
        </p:spPr>
        <p:txBody>
          <a:bodyPr/>
          <a:lstStyle/>
          <a:p>
            <a:pPr marL="0" indent="0" defTabSz="222884">
              <a:spcBef>
                <a:spcPts val="1900"/>
              </a:spcBef>
              <a:buSzTx/>
              <a:buNone/>
              <a:defRPr b="1" sz="1560"/>
            </a:pPr>
            <a:r>
              <a:t>Arhitektuurilised mõisted</a:t>
            </a:r>
          </a:p>
          <a:p>
            <a:pPr marL="222884" indent="-222884" defTabSz="222884">
              <a:spcBef>
                <a:spcPts val="300"/>
              </a:spcBef>
              <a:defRPr b="1" sz="1560"/>
            </a:pPr>
            <a:r>
              <a:t>Klient-server mudel</a:t>
            </a:r>
            <a:r>
              <a:rPr b="0"/>
              <a:t> - Arhitektuur, kus kliendid teevad päringuid serveritele</a:t>
            </a:r>
            <a:endParaRPr b="0"/>
          </a:p>
          <a:p>
            <a:pPr marL="222884" indent="-222884" defTabSz="222884">
              <a:spcBef>
                <a:spcPts val="300"/>
              </a:spcBef>
              <a:defRPr b="1" sz="1560"/>
            </a:pPr>
            <a:r>
              <a:t>Peer-to-peer</a:t>
            </a:r>
            <a:r>
              <a:rPr b="0"/>
              <a:t> - Arhitektuur, kus kõik osapooled on võrdsed ja suhtlevad otse</a:t>
            </a:r>
            <a:endParaRPr b="0"/>
          </a:p>
          <a:p>
            <a:pPr marL="222884" indent="-222884" defTabSz="222884">
              <a:spcBef>
                <a:spcPts val="300"/>
              </a:spcBef>
              <a:defRPr b="1" sz="1560"/>
            </a:pPr>
            <a:r>
              <a:t>Hajussüsteem</a:t>
            </a:r>
            <a:r>
              <a:rPr b="0"/>
              <a:t> - Süsteem, mille komponendid asuvad erinevates arvutites</a:t>
            </a:r>
            <a:endParaRPr b="0"/>
          </a:p>
          <a:p>
            <a:pPr marL="222884" indent="-222884" defTabSz="222884">
              <a:spcBef>
                <a:spcPts val="300"/>
              </a:spcBef>
              <a:defRPr b="1" sz="1560"/>
            </a:pPr>
            <a:r>
              <a:t>Mikroteenused</a:t>
            </a:r>
            <a:r>
              <a:rPr b="0"/>
              <a:t> - Arhitektuur, kus rakendus on jagatud väikesteks, iseseisvalt töötavateks teenusteks</a:t>
            </a:r>
            <a:endParaRPr b="0"/>
          </a:p>
          <a:p>
            <a:pPr marL="222884" indent="-222884" defTabSz="222884">
              <a:spcBef>
                <a:spcPts val="300"/>
              </a:spcBef>
              <a:defRPr b="1" sz="1560"/>
            </a:pPr>
            <a:r>
              <a:t>Monoliit</a:t>
            </a:r>
            <a:r>
              <a:rPr b="0"/>
              <a:t> - Ühtne rakendus, kus kõik komponendid on tihedalt seotud</a:t>
            </a:r>
          </a:p>
        </p:txBody>
      </p:sp>
      <p:pic>
        <p:nvPicPr>
          <p:cNvPr id="174" name="Image" descr="Image"/>
          <p:cNvPicPr>
            <a:picLocks noChangeAspect="1"/>
          </p:cNvPicPr>
          <p:nvPr/>
        </p:nvPicPr>
        <p:blipFill>
          <a:blip r:embed="rId2">
            <a:extLst/>
          </a:blip>
          <a:stretch>
            <a:fillRect/>
          </a:stretch>
        </p:blipFill>
        <p:spPr>
          <a:xfrm>
            <a:off x="5692823" y="1582117"/>
            <a:ext cx="3958529" cy="1979266"/>
          </a:xfrm>
          <a:prstGeom prst="rect">
            <a:avLst/>
          </a:prstGeom>
          <a:ln w="12700">
            <a:miter lim="400000"/>
          </a:ln>
        </p:spPr>
      </p:pic>
      <p:grpSp>
        <p:nvGrpSpPr>
          <p:cNvPr id="177" name="Group"/>
          <p:cNvGrpSpPr/>
          <p:nvPr/>
        </p:nvGrpSpPr>
        <p:grpSpPr>
          <a:xfrm>
            <a:off x="5986809" y="1000053"/>
            <a:ext cx="3038931" cy="3143394"/>
            <a:chOff x="0" y="0"/>
            <a:chExt cx="3038929" cy="3143392"/>
          </a:xfrm>
        </p:grpSpPr>
        <p:sp>
          <p:nvSpPr>
            <p:cNvPr id="175" name="Rectangle"/>
            <p:cNvSpPr/>
            <p:nvPr/>
          </p:nvSpPr>
          <p:spPr>
            <a:xfrm>
              <a:off x="177874" y="435175"/>
              <a:ext cx="2683182" cy="2273042"/>
            </a:xfrm>
            <a:prstGeom prst="rect">
              <a:avLst/>
            </a:prstGeom>
            <a:solidFill>
              <a:srgbClr val="FFFFFF"/>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pic>
          <p:nvPicPr>
            <p:cNvPr id="176" name="Image" descr="Image"/>
            <p:cNvPicPr>
              <a:picLocks noChangeAspect="1"/>
            </p:cNvPicPr>
            <p:nvPr/>
          </p:nvPicPr>
          <p:blipFill>
            <a:blip r:embed="rId3">
              <a:extLst/>
            </a:blip>
            <a:stretch>
              <a:fillRect/>
            </a:stretch>
          </p:blipFill>
          <p:spPr>
            <a:xfrm>
              <a:off x="0" y="0"/>
              <a:ext cx="3038930" cy="3143393"/>
            </a:xfrm>
            <a:prstGeom prst="rect">
              <a:avLst/>
            </a:prstGeom>
            <a:ln w="12700" cap="flat">
              <a:noFill/>
              <a:miter lim="400000"/>
            </a:ln>
            <a:effectLst/>
          </p:spPr>
        </p:pic>
      </p:grpSp>
      <p:pic>
        <p:nvPicPr>
          <p:cNvPr id="178" name="Image" descr="Image"/>
          <p:cNvPicPr>
            <a:picLocks noChangeAspect="1"/>
          </p:cNvPicPr>
          <p:nvPr/>
        </p:nvPicPr>
        <p:blipFill>
          <a:blip r:embed="rId4">
            <a:extLst/>
          </a:blip>
          <a:stretch>
            <a:fillRect/>
          </a:stretch>
        </p:blipFill>
        <p:spPr>
          <a:xfrm>
            <a:off x="6023348" y="948455"/>
            <a:ext cx="3144115" cy="3246590"/>
          </a:xfrm>
          <a:prstGeom prst="rect">
            <a:avLst/>
          </a:prstGeom>
          <a:ln w="12700">
            <a:miter lim="400000"/>
          </a:ln>
        </p:spPr>
      </p:pic>
      <p:pic>
        <p:nvPicPr>
          <p:cNvPr id="179" name="Image" descr="Image"/>
          <p:cNvPicPr>
            <a:picLocks noChangeAspect="1"/>
          </p:cNvPicPr>
          <p:nvPr/>
        </p:nvPicPr>
        <p:blipFill>
          <a:blip r:embed="rId5">
            <a:extLst/>
          </a:blip>
          <a:stretch>
            <a:fillRect/>
          </a:stretch>
        </p:blipFill>
        <p:spPr>
          <a:xfrm>
            <a:off x="5621520" y="948455"/>
            <a:ext cx="3535727" cy="3246590"/>
          </a:xfrm>
          <a:prstGeom prst="rect">
            <a:avLst/>
          </a:prstGeom>
          <a:ln w="12700">
            <a:miter lim="400000"/>
          </a:ln>
        </p:spPr>
      </p:pic>
      <p:pic>
        <p:nvPicPr>
          <p:cNvPr id="180" name="Image" descr="Image"/>
          <p:cNvPicPr>
            <a:picLocks noChangeAspect="1"/>
          </p:cNvPicPr>
          <p:nvPr/>
        </p:nvPicPr>
        <p:blipFill>
          <a:blip r:embed="rId6">
            <a:extLst/>
          </a:blip>
          <a:stretch>
            <a:fillRect/>
          </a:stretch>
        </p:blipFill>
        <p:spPr>
          <a:xfrm>
            <a:off x="5622059" y="1099861"/>
            <a:ext cx="4313228" cy="294377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174"/>
                                        </p:tgtEl>
                                        <p:attrNameLst>
                                          <p:attrName>style.visibility</p:attrName>
                                        </p:attrNameLst>
                                      </p:cBhvr>
                                      <p:to>
                                        <p:strVal val="hidden"/>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7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xit" nodeType="clickEffect" presetSubtype="0" presetID="1" grpId="3" fill="hold">
                                  <p:stCondLst>
                                    <p:cond delay="0"/>
                                  </p:stCondLst>
                                  <p:iterate type="el" backwards="0">
                                    <p:tmAbs val="0"/>
                                  </p:iterate>
                                  <p:childTnLst>
                                    <p:set>
                                      <p:cBhvr>
                                        <p:cTn id="13" fill="hold">
                                          <p:stCondLst>
                                            <p:cond delay="0"/>
                                          </p:stCondLst>
                                        </p:cTn>
                                        <p:tgtEl>
                                          <p:spTgt spid="177"/>
                                        </p:tgtEl>
                                        <p:attrNameLst>
                                          <p:attrName>style.visibility</p:attrName>
                                        </p:attrNameLst>
                                      </p:cBhvr>
                                      <p:to>
                                        <p:strVal val="hidden"/>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1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xit" nodeType="clickEffect" presetSubtype="0" presetID="1" grpId="5" fill="hold">
                                  <p:stCondLst>
                                    <p:cond delay="0"/>
                                  </p:stCondLst>
                                  <p:iterate type="el" backwards="0">
                                    <p:tmAbs val="0"/>
                                  </p:iterate>
                                  <p:childTnLst>
                                    <p:set>
                                      <p:cBhvr>
                                        <p:cTn id="20" fill="hold">
                                          <p:stCondLst>
                                            <p:cond delay="0"/>
                                          </p:stCondLst>
                                        </p:cTn>
                                        <p:tgtEl>
                                          <p:spTgt spid="178"/>
                                        </p:tgtEl>
                                        <p:attrNameLst>
                                          <p:attrName>style.visibility</p:attrName>
                                        </p:attrNameLst>
                                      </p:cBhvr>
                                      <p:to>
                                        <p:strVal val="hidden"/>
                                      </p:to>
                                    </p:set>
                                  </p:childTnLst>
                                </p:cTn>
                              </p:par>
                            </p:childTnLst>
                          </p:cTn>
                        </p:par>
                        <p:par>
                          <p:cTn id="21" fill="hold">
                            <p:stCondLst>
                              <p:cond delay="0"/>
                            </p:stCondLst>
                            <p:childTnLst>
                              <p:par>
                                <p:cTn id="22" presetClass="entr" nodeType="afterEffect" presetSubtype="0" presetID="1" grpId="6" fill="hold">
                                  <p:stCondLst>
                                    <p:cond delay="0"/>
                                  </p:stCondLst>
                                  <p:iterate type="el" backwards="0">
                                    <p:tmAbs val="0"/>
                                  </p:iterate>
                                  <p:childTnLst>
                                    <p:set>
                                      <p:cBhvr>
                                        <p:cTn id="23" fill="hold"/>
                                        <p:tgtEl>
                                          <p:spTgt spid="17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xit" nodeType="clickEffect" presetSubtype="0" presetID="1" grpId="7" fill="hold">
                                  <p:stCondLst>
                                    <p:cond delay="0"/>
                                  </p:stCondLst>
                                  <p:iterate type="el" backwards="0">
                                    <p:tmAbs val="0"/>
                                  </p:iterate>
                                  <p:childTnLst>
                                    <p:set>
                                      <p:cBhvr>
                                        <p:cTn id="27" fill="hold">
                                          <p:stCondLst>
                                            <p:cond delay="0"/>
                                          </p:stCondLst>
                                        </p:cTn>
                                        <p:tgtEl>
                                          <p:spTgt spid="179"/>
                                        </p:tgtEl>
                                        <p:attrNameLst>
                                          <p:attrName>style.visibility</p:attrName>
                                        </p:attrNameLst>
                                      </p:cBhvr>
                                      <p:to>
                                        <p:strVal val="hidden"/>
                                      </p:to>
                                    </p:set>
                                  </p:childTnLst>
                                </p:cTn>
                              </p:par>
                            </p:childTnLst>
                          </p:cTn>
                        </p:par>
                        <p:par>
                          <p:cTn id="28" fill="hold">
                            <p:stCondLst>
                              <p:cond delay="0"/>
                            </p:stCondLst>
                            <p:childTnLst>
                              <p:par>
                                <p:cTn id="29" presetClass="entr" nodeType="afterEffect" presetSubtype="0" presetID="1" grpId="8" fill="hold">
                                  <p:stCondLst>
                                    <p:cond delay="0"/>
                                  </p:stCondLst>
                                  <p:iterate type="el" backwards="0">
                                    <p:tmAbs val="0"/>
                                  </p:iterate>
                                  <p:childTnLst>
                                    <p:set>
                                      <p:cBhvr>
                                        <p:cTn id="30" fill="hold"/>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 grpId="7"/>
      <p:bldP build="whole" bldLvl="1" animBg="1" rev="0" advAuto="0" spid="177" grpId="2"/>
      <p:bldP build="whole" bldLvl="1" animBg="1" rev="0" advAuto="0" spid="177" grpId="3"/>
      <p:bldP build="whole" bldLvl="1" animBg="1" rev="0" advAuto="0" spid="174" grpId="1"/>
      <p:bldP build="whole" bldLvl="1" animBg="1" rev="0" advAuto="0" spid="180" grpId="8"/>
      <p:bldP build="whole" bldLvl="1" animBg="1" rev="0" advAuto="0" spid="178" grpId="4"/>
      <p:bldP build="whole" bldLvl="1" animBg="1" rev="0" advAuto="0" spid="178" grpId="5"/>
      <p:bldP build="whole" bldLvl="1" animBg="1" rev="0" advAuto="0" spid="179" grpId="6"/>
    </p:bldLst>
  </p:timing>
</p:sld>
</file>

<file path=ppt/slides/slide1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5"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86" name="Andmete krüpteer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Andmete krüpteerimine</a:t>
            </a:r>
          </a:p>
        </p:txBody>
      </p:sp>
      <p:sp>
        <p:nvSpPr>
          <p:cNvPr id="587" name="Content Placeholder 2"/>
          <p:cNvSpPr txBox="1"/>
          <p:nvPr>
            <p:ph type="body" idx="1"/>
          </p:nvPr>
        </p:nvSpPr>
        <p:spPr>
          <a:xfrm>
            <a:off x="452437" y="1384118"/>
            <a:ext cx="8239126" cy="3514146"/>
          </a:xfrm>
          <a:prstGeom prst="rect">
            <a:avLst/>
          </a:prstGeom>
        </p:spPr>
        <p:txBody>
          <a:bodyPr/>
          <a:lstStyle/>
          <a:p>
            <a:pPr marL="0" indent="0" defTabSz="585201">
              <a:spcBef>
                <a:spcPts val="1000"/>
              </a:spcBef>
              <a:buSzTx/>
              <a:buNone/>
              <a:defRPr sz="1152"/>
            </a:pPr>
            <a:r>
              <a:t>Ettevõtte andmete krüpteerimine: </a:t>
            </a:r>
          </a:p>
          <a:p>
            <a:pPr lvl="1" marL="0" indent="292607" defTabSz="585201">
              <a:spcBef>
                <a:spcPts val="1000"/>
              </a:spcBef>
              <a:buSzTx/>
              <a:buNone/>
              <a:defRPr sz="1152"/>
            </a:pPr>
            <a:r>
              <a:t>Transpordikihi krüpteerimine: </a:t>
            </a:r>
          </a:p>
          <a:p>
            <a:pPr lvl="2" marL="0" indent="585215" defTabSz="585201">
              <a:spcBef>
                <a:spcPts val="1000"/>
              </a:spcBef>
              <a:buSzTx/>
              <a:buNone/>
              <a:defRPr sz="1152"/>
            </a:pPr>
            <a:r>
              <a:t>- Kõik API-d kasutavad HTTPS-i </a:t>
            </a:r>
          </a:p>
          <a:p>
            <a:pPr lvl="2" marL="0" indent="585215" defTabSz="585201">
              <a:spcBef>
                <a:spcPts val="1000"/>
              </a:spcBef>
              <a:buSzTx/>
              <a:buNone/>
              <a:defRPr sz="1152"/>
            </a:pPr>
            <a:r>
              <a:t>- Mobiilirakendused kontrollivad sertifikaatide kehtivust </a:t>
            </a:r>
          </a:p>
          <a:p>
            <a:pPr lvl="1" marL="0" indent="292607" defTabSz="585201">
              <a:spcBef>
                <a:spcPts val="1000"/>
              </a:spcBef>
              <a:buSzTx/>
              <a:buNone/>
              <a:defRPr sz="1152"/>
            </a:pPr>
            <a:r>
              <a:t>Andmete krüpteerimine talletamisel: </a:t>
            </a:r>
          </a:p>
          <a:p>
            <a:pPr lvl="2" marL="0" indent="585215" defTabSz="585201">
              <a:spcBef>
                <a:spcPts val="1000"/>
              </a:spcBef>
              <a:buSzTx/>
              <a:buNone/>
              <a:defRPr sz="1152"/>
            </a:pPr>
            <a:r>
              <a:t>- Klientide isikuandmed on krüpteeritud AES-256 algoritmiga </a:t>
            </a:r>
          </a:p>
          <a:p>
            <a:pPr lvl="2" marL="0" indent="585215" defTabSz="585201">
              <a:spcBef>
                <a:spcPts val="1000"/>
              </a:spcBef>
              <a:buSzTx/>
              <a:buNone/>
              <a:defRPr sz="1152"/>
            </a:pPr>
            <a:r>
              <a:t>- Krediitkaardi andmed on tokeniseeritud </a:t>
            </a:r>
          </a:p>
          <a:p>
            <a:pPr lvl="2" marL="0" indent="585215" defTabSz="585201">
              <a:spcBef>
                <a:spcPts val="1000"/>
              </a:spcBef>
              <a:buSzTx/>
              <a:buNone/>
              <a:defRPr sz="1152"/>
            </a:pPr>
            <a:r>
              <a:t>- Paroolid on salvestatud räsituna (bcrypt) </a:t>
            </a:r>
          </a:p>
          <a:p>
            <a:pPr lvl="1" marL="0" indent="292607" defTabSz="585201">
              <a:spcBef>
                <a:spcPts val="1000"/>
              </a:spcBef>
              <a:buSzTx/>
              <a:buNone/>
              <a:defRPr sz="1152"/>
            </a:pPr>
            <a:r>
              <a:t>Võtmehaldus: </a:t>
            </a:r>
          </a:p>
          <a:p>
            <a:pPr lvl="2" marL="0" indent="585215" defTabSz="585201">
              <a:spcBef>
                <a:spcPts val="1000"/>
              </a:spcBef>
              <a:buSzTx/>
              <a:buNone/>
              <a:defRPr sz="1152"/>
            </a:pPr>
            <a:r>
              <a:t>- Krüptovõtmeid hoitakse eraldi turvalises võtmehaldussüsteemis </a:t>
            </a:r>
          </a:p>
          <a:p>
            <a:pPr lvl="2" marL="0" indent="585215" defTabSz="585201">
              <a:spcBef>
                <a:spcPts val="1000"/>
              </a:spcBef>
              <a:buSzTx/>
              <a:buNone/>
              <a:defRPr sz="1152"/>
            </a:pPr>
            <a:r>
              <a:t>- Võtmeid roteeritakse iga </a:t>
            </a:r>
            <a:r>
              <a:rPr b="1"/>
              <a:t>X</a:t>
            </a:r>
            <a:r>
              <a:t> päeva järel </a:t>
            </a:r>
          </a:p>
          <a:p>
            <a:pPr lvl="2" marL="0" indent="585215" defTabSz="585201">
              <a:spcBef>
                <a:spcPts val="1000"/>
              </a:spcBef>
              <a:buSzTx/>
              <a:buNone/>
              <a:defRPr sz="1152"/>
            </a:pPr>
            <a:r>
              <a:t>- Juurdepääs võtmetele on rangelt piiratud</a:t>
            </a:r>
          </a:p>
        </p:txBody>
      </p:sp>
    </p:spTree>
  </p:cSld>
  <p:clrMapOvr>
    <a:masterClrMapping/>
  </p:clrMapOvr>
  <p:transition xmlns:p14="http://schemas.microsoft.com/office/powerpoint/2010/main" spd="med" advClick="1"/>
</p:sld>
</file>

<file path=ppt/slides/slide1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9"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90" name="Andmete krüpteer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Andmete krüpteerimine</a:t>
            </a:r>
          </a:p>
        </p:txBody>
      </p:sp>
      <p:sp>
        <p:nvSpPr>
          <p:cNvPr id="591" name="Content Placeholder 2"/>
          <p:cNvSpPr txBox="1"/>
          <p:nvPr>
            <p:ph type="body" idx="1"/>
          </p:nvPr>
        </p:nvSpPr>
        <p:spPr>
          <a:xfrm>
            <a:off x="452437" y="1384118"/>
            <a:ext cx="8239126" cy="3514146"/>
          </a:xfrm>
          <a:prstGeom prst="rect">
            <a:avLst/>
          </a:prstGeom>
        </p:spPr>
        <p:txBody>
          <a:bodyPr/>
          <a:lstStyle/>
          <a:p>
            <a:pPr marL="0" indent="0" defTabSz="850370">
              <a:spcBef>
                <a:spcPts val="1500"/>
              </a:spcBef>
              <a:buSzTx/>
              <a:buNone/>
              <a:defRPr sz="1674"/>
            </a:pPr>
            <a:r>
              <a:t>Programmide vahelise suhtluse turvalisuse tagamiseks on oluline järgida parimaid praktikaid.</a:t>
            </a:r>
          </a:p>
          <a:p>
            <a:pPr marL="0" indent="0" defTabSz="850370">
              <a:spcBef>
                <a:spcPts val="1500"/>
              </a:spcBef>
              <a:buSzTx/>
              <a:buNone/>
              <a:defRPr sz="1674"/>
            </a:pPr>
            <a:r>
              <a:t>Disaini parimad praktikad</a:t>
            </a:r>
          </a:p>
          <a:p>
            <a:pPr lvl="1" marL="779526" indent="-212597" defTabSz="850370">
              <a:spcBef>
                <a:spcPts val="1500"/>
              </a:spcBef>
              <a:defRPr sz="1674"/>
            </a:pPr>
            <a:r>
              <a:t>Turvalisus disaini osana - turvalisus peab olema integreeritud algusest peale</a:t>
            </a:r>
          </a:p>
          <a:p>
            <a:pPr lvl="1" marL="779526" indent="-212597" defTabSz="850370">
              <a:spcBef>
                <a:spcPts val="1500"/>
              </a:spcBef>
              <a:defRPr sz="1674"/>
            </a:pPr>
            <a:r>
              <a:t>Vähimate õiguste printsiip - anda ainult minimaalsed vajalikud õigused</a:t>
            </a:r>
          </a:p>
          <a:p>
            <a:pPr lvl="1" marL="779526" indent="-212597" defTabSz="850370">
              <a:spcBef>
                <a:spcPts val="1500"/>
              </a:spcBef>
              <a:defRPr sz="1674"/>
            </a:pPr>
            <a:r>
              <a:t>Kaitse sügavuti - kasutada mitut kaitsekihti</a:t>
            </a:r>
          </a:p>
          <a:p>
            <a:pPr lvl="1" marL="779526" indent="-212597" defTabSz="850370">
              <a:spcBef>
                <a:spcPts val="1500"/>
              </a:spcBef>
              <a:defRPr sz="1674"/>
            </a:pPr>
            <a:r>
              <a:t>Vaikimisi turvaline - süsteemid peavad olema vaikimisi turvalised</a:t>
            </a:r>
          </a:p>
          <a:p>
            <a:pPr lvl="1" marL="779526" indent="-212597" defTabSz="850370">
              <a:spcBef>
                <a:spcPts val="1500"/>
              </a:spcBef>
              <a:defRPr sz="1674"/>
            </a:pPr>
            <a:r>
              <a:t>Avatud disain - turvalisus ei tohi sõltuda disaini saladuses hoidmisest</a:t>
            </a:r>
          </a:p>
        </p:txBody>
      </p:sp>
    </p:spTree>
  </p:cSld>
  <p:clrMapOvr>
    <a:masterClrMapping/>
  </p:clrMapOvr>
  <p:transition xmlns:p14="http://schemas.microsoft.com/office/powerpoint/2010/main" spd="med" advClick="1"/>
</p:sld>
</file>

<file path=ppt/slides/slide1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5"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96" name="Andmete krüpteer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Andmete krüpteerimine</a:t>
            </a:r>
          </a:p>
        </p:txBody>
      </p:sp>
      <p:sp>
        <p:nvSpPr>
          <p:cNvPr id="597" name="Content Placeholder 2"/>
          <p:cNvSpPr txBox="1"/>
          <p:nvPr>
            <p:ph type="body" idx="1"/>
          </p:nvPr>
        </p:nvSpPr>
        <p:spPr>
          <a:xfrm>
            <a:off x="452437" y="1384118"/>
            <a:ext cx="8239126" cy="3514146"/>
          </a:xfrm>
          <a:prstGeom prst="rect">
            <a:avLst/>
          </a:prstGeom>
        </p:spPr>
        <p:txBody>
          <a:bodyPr/>
          <a:lstStyle/>
          <a:p>
            <a:pPr marL="0" indent="0" defTabSz="850370">
              <a:spcBef>
                <a:spcPts val="1500"/>
              </a:spcBef>
              <a:buSzTx/>
              <a:buNone/>
              <a:defRPr sz="1674"/>
            </a:pPr>
            <a:r>
              <a:t>Programmide vahelise suhtluse turvalisuse tagamiseks on oluline järgida parimaid praktikaid.</a:t>
            </a:r>
          </a:p>
          <a:p>
            <a:pPr marL="0" indent="0" defTabSz="850370">
              <a:spcBef>
                <a:spcPts val="1500"/>
              </a:spcBef>
              <a:buSzTx/>
              <a:buNone/>
              <a:defRPr sz="1674"/>
            </a:pPr>
            <a:r>
              <a:t>Implementatsiooni parimad praktikad</a:t>
            </a:r>
          </a:p>
          <a:p>
            <a:pPr marL="212597" indent="-212597" defTabSz="850370">
              <a:spcBef>
                <a:spcPts val="1500"/>
              </a:spcBef>
              <a:defRPr sz="1674"/>
            </a:pPr>
            <a:r>
              <a:t>Sisendi valideerimine - kontrollida kõiki sisendandmeid</a:t>
            </a:r>
          </a:p>
          <a:p>
            <a:pPr marL="212597" indent="-212597" defTabSz="850370">
              <a:spcBef>
                <a:spcPts val="1500"/>
              </a:spcBef>
              <a:defRPr sz="1674"/>
            </a:pPr>
            <a:r>
              <a:t>Väljundi kodeerimine - vältida XSS ja süstimisrünnakuid</a:t>
            </a:r>
          </a:p>
          <a:p>
            <a:pPr marL="212597" indent="-212597" defTabSz="850370">
              <a:spcBef>
                <a:spcPts val="1500"/>
              </a:spcBef>
              <a:defRPr sz="1674"/>
            </a:pPr>
            <a:r>
              <a:t>Turvalised krüptograafilised algoritmid - kasutada standardseid, testitud algoritme</a:t>
            </a:r>
          </a:p>
          <a:p>
            <a:pPr marL="212597" indent="-212597" defTabSz="850370">
              <a:spcBef>
                <a:spcPts val="1500"/>
              </a:spcBef>
              <a:defRPr sz="1674"/>
            </a:pPr>
            <a:r>
              <a:t>Turvavigade käsitlemine - vältida tundliku info leket veateadetes</a:t>
            </a:r>
          </a:p>
          <a:p>
            <a:pPr marL="212597" indent="-212597" defTabSz="850370">
              <a:spcBef>
                <a:spcPts val="1500"/>
              </a:spcBef>
              <a:defRPr sz="1674"/>
            </a:pPr>
            <a:r>
              <a:t>Logide haldamine - logida turvalisuse seisukohalt olulised sündmused</a:t>
            </a:r>
          </a:p>
        </p:txBody>
      </p:sp>
    </p:spTree>
  </p:cSld>
  <p:clrMapOvr>
    <a:masterClrMapping/>
  </p:clrMapOvr>
  <p:transition xmlns:p14="http://schemas.microsoft.com/office/powerpoint/2010/main" spd="med" advClick="1"/>
</p:sld>
</file>

<file path=ppt/slides/slide1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1"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602" name="Andmete krüpteer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Andmete krüpteerimine</a:t>
            </a:r>
          </a:p>
        </p:txBody>
      </p:sp>
      <p:sp>
        <p:nvSpPr>
          <p:cNvPr id="603" name="Content Placeholder 2"/>
          <p:cNvSpPr txBox="1"/>
          <p:nvPr>
            <p:ph type="body" idx="1"/>
          </p:nvPr>
        </p:nvSpPr>
        <p:spPr>
          <a:xfrm>
            <a:off x="452437" y="1384118"/>
            <a:ext cx="8239126" cy="3514146"/>
          </a:xfrm>
          <a:prstGeom prst="rect">
            <a:avLst/>
          </a:prstGeom>
        </p:spPr>
        <p:txBody>
          <a:bodyPr/>
          <a:lstStyle/>
          <a:p>
            <a:pPr marL="0" indent="0">
              <a:buSzTx/>
              <a:buNone/>
            </a:pPr>
            <a:r>
              <a:t>Programmide vahelise suhtluse turvalisuse tagamiseks on oluline järgida parimaid praktikaid.</a:t>
            </a:r>
          </a:p>
          <a:p>
            <a:pPr marL="0" indent="0">
              <a:buSzTx/>
              <a:buNone/>
            </a:pPr>
            <a:r>
              <a:t>Operatsioonilised parimad praktikad:</a:t>
            </a:r>
          </a:p>
          <a:p>
            <a:pPr lvl="1"/>
            <a:r>
              <a:t>Regulaarsed turvaauditid - süsteemide regulaarne kontrollimine</a:t>
            </a:r>
          </a:p>
          <a:p>
            <a:pPr lvl="1"/>
            <a:r>
              <a:t>Turvapaigad - hoida tarkvara ajakohasena</a:t>
            </a:r>
          </a:p>
          <a:p>
            <a:pPr lvl="1"/>
            <a:r>
              <a:t>Monitooring ja tuvastamine - jälgida ebatavalisi tegevusi</a:t>
            </a:r>
          </a:p>
          <a:p>
            <a:pPr lvl="1"/>
            <a:r>
              <a:t>Intsidentide haldus - protseduurid turvaintsidentide käsitlemiseks</a:t>
            </a:r>
          </a:p>
          <a:p>
            <a:pPr lvl="1"/>
            <a:r>
              <a:t>Taasteplaan - protseduurid süsteemide taastamiseks pärast rünnakut</a:t>
            </a:r>
          </a:p>
        </p:txBody>
      </p:sp>
    </p:spTree>
  </p:cSld>
  <p:clrMapOvr>
    <a:masterClrMapping/>
  </p:clrMapOvr>
  <p:transition xmlns:p14="http://schemas.microsoft.com/office/powerpoint/2010/main" spd="med" advClick="1"/>
</p:sld>
</file>

<file path=ppt/slides/slide1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7"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608" name="Andmete krüpteer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Andmete krüpteerimine</a:t>
            </a:r>
          </a:p>
        </p:txBody>
      </p:sp>
      <p:sp>
        <p:nvSpPr>
          <p:cNvPr id="609" name="Content Placeholder 2"/>
          <p:cNvSpPr txBox="1"/>
          <p:nvPr>
            <p:ph type="body" idx="1"/>
          </p:nvPr>
        </p:nvSpPr>
        <p:spPr>
          <a:xfrm>
            <a:off x="452437" y="1384118"/>
            <a:ext cx="8239126" cy="3514146"/>
          </a:xfrm>
          <a:prstGeom prst="rect">
            <a:avLst/>
          </a:prstGeom>
        </p:spPr>
        <p:txBody>
          <a:bodyPr/>
          <a:lstStyle/>
          <a:p>
            <a:pPr marL="0" indent="0">
              <a:buSzTx/>
              <a:buNone/>
            </a:pPr>
            <a:r>
              <a:t>Programmide vahelise suhtluse turvalisuse tagamiseks on oluline järgida parimaid praktikaid.</a:t>
            </a:r>
          </a:p>
          <a:p>
            <a:pPr marL="0" indent="0">
              <a:buSzTx/>
              <a:buNone/>
            </a:pPr>
            <a:r>
              <a:t>API turvalisuse parimad praktikad:</a:t>
            </a:r>
          </a:p>
          <a:p>
            <a:pPr lvl="1"/>
            <a:r>
              <a:t>Kasutuspiirangud - piirata API päringute arvu (rate limiting)</a:t>
            </a:r>
          </a:p>
          <a:p>
            <a:pPr lvl="1"/>
            <a:r>
              <a:t>API versioonihaldus - hallata API versioone turvaliselt</a:t>
            </a:r>
          </a:p>
          <a:p>
            <a:pPr lvl="1"/>
            <a:r>
              <a:t>Dokumentatsioon - dokumenteerida turvamehhanismid</a:t>
            </a:r>
          </a:p>
          <a:p>
            <a:pPr lvl="1"/>
            <a:r>
              <a:t>API gateway - kasutada API gateway-d turvakihi lisamiseks</a:t>
            </a:r>
          </a:p>
          <a:p>
            <a:pPr lvl="1"/>
            <a:r>
              <a:t>Monitooring - jälgida API kasutust anomaaliate tuvastamiseks</a:t>
            </a:r>
          </a:p>
        </p:txBody>
      </p:sp>
    </p:spTree>
  </p:cSld>
  <p:clrMapOvr>
    <a:masterClrMapping/>
  </p:clrMapOvr>
  <p:transition xmlns:p14="http://schemas.microsoft.com/office/powerpoint/2010/main" spd="med" advClick="1"/>
</p:sld>
</file>

<file path=ppt/slides/slide1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3"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614" name="Andmete krüpteer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Andmete krüpteerimine</a:t>
            </a:r>
          </a:p>
        </p:txBody>
      </p:sp>
      <p:sp>
        <p:nvSpPr>
          <p:cNvPr id="615" name="Content Placeholder 2"/>
          <p:cNvSpPr txBox="1"/>
          <p:nvPr>
            <p:ph type="body" idx="1"/>
          </p:nvPr>
        </p:nvSpPr>
        <p:spPr>
          <a:xfrm>
            <a:off x="452437" y="1384118"/>
            <a:ext cx="8239126" cy="3514146"/>
          </a:xfrm>
          <a:prstGeom prst="rect">
            <a:avLst/>
          </a:prstGeom>
        </p:spPr>
        <p:txBody>
          <a:bodyPr/>
          <a:lstStyle/>
          <a:p>
            <a:pPr marL="0" indent="0" defTabSz="786364">
              <a:spcBef>
                <a:spcPts val="1400"/>
              </a:spcBef>
              <a:buSzTx/>
              <a:buNone/>
              <a:defRPr sz="1548"/>
            </a:pPr>
            <a:r>
              <a:t>Ettevõtte turvalisuse parimate praktikate näited: </a:t>
            </a:r>
          </a:p>
          <a:p>
            <a:pPr marL="0" indent="0" defTabSz="786364">
              <a:spcBef>
                <a:spcPts val="1400"/>
              </a:spcBef>
              <a:buSzTx/>
              <a:buNone/>
              <a:defRPr sz="1548"/>
            </a:pPr>
            <a:r>
              <a:t>Disain: </a:t>
            </a:r>
          </a:p>
          <a:p>
            <a:pPr lvl="1" marL="0" indent="393192" defTabSz="786364">
              <a:spcBef>
                <a:spcPts val="1400"/>
              </a:spcBef>
              <a:buSzTx/>
              <a:buNone/>
              <a:defRPr sz="1548"/>
            </a:pPr>
            <a:r>
              <a:t>- Tundlikud andmed (nt klientide aadressid) </a:t>
            </a:r>
            <a:br/>
            <a:r>
              <a:t>on eraldatud üldistest andmetest </a:t>
            </a:r>
          </a:p>
          <a:p>
            <a:pPr lvl="1" marL="0" indent="393192" defTabSz="786364">
              <a:spcBef>
                <a:spcPts val="1400"/>
              </a:spcBef>
              <a:buSzTx/>
              <a:buNone/>
              <a:defRPr sz="1548"/>
            </a:pPr>
            <a:r>
              <a:t>- Juurdepääs on piiratud vastavalt rollile </a:t>
            </a:r>
            <a:br/>
            <a:r>
              <a:t>ja vajadusele </a:t>
            </a:r>
          </a:p>
          <a:p>
            <a:pPr marL="0" indent="0" defTabSz="786364">
              <a:spcBef>
                <a:spcPts val="1400"/>
              </a:spcBef>
              <a:buSzTx/>
              <a:buNone/>
              <a:defRPr sz="1548"/>
            </a:pPr>
            <a:r>
              <a:t>Implementatsioon: </a:t>
            </a:r>
          </a:p>
          <a:p>
            <a:pPr lvl="1" marL="0" indent="393192" defTabSz="786364">
              <a:spcBef>
                <a:spcPts val="1400"/>
              </a:spcBef>
              <a:buSzTx/>
              <a:buNone/>
              <a:defRPr sz="1548"/>
            </a:pPr>
            <a:r>
              <a:t>- Kõik API sisendid valideeritakse rangelt </a:t>
            </a:r>
          </a:p>
          <a:p>
            <a:pPr lvl="1" marL="0" indent="393192" defTabSz="786364">
              <a:spcBef>
                <a:spcPts val="1400"/>
              </a:spcBef>
              <a:buSzTx/>
              <a:buNone/>
              <a:defRPr sz="1548"/>
            </a:pPr>
            <a:r>
              <a:t>- Paroolid salvestatakse turvaliselt räsituna </a:t>
            </a:r>
          </a:p>
          <a:p>
            <a:pPr lvl="1" marL="0" indent="393192" defTabSz="786364">
              <a:spcBef>
                <a:spcPts val="1400"/>
              </a:spcBef>
              <a:buSzTx/>
              <a:buNone/>
              <a:defRPr sz="1548"/>
            </a:pPr>
            <a:r>
              <a:t>- Tundlikud andmed krüpteeritakse </a:t>
            </a:r>
          </a:p>
        </p:txBody>
      </p:sp>
      <p:sp>
        <p:nvSpPr>
          <p:cNvPr id="616" name="Operatsioonid:…"/>
          <p:cNvSpPr txBox="1"/>
          <p:nvPr/>
        </p:nvSpPr>
        <p:spPr>
          <a:xfrm>
            <a:off x="4828592" y="1871528"/>
            <a:ext cx="3698465" cy="2928332"/>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p>
            <a:pPr defTabSz="914377">
              <a:lnSpc>
                <a:spcPct val="90000"/>
              </a:lnSpc>
              <a:spcBef>
                <a:spcPts val="1600"/>
              </a:spcBef>
              <a:defRPr sz="1200">
                <a:solidFill>
                  <a:srgbClr val="FFFFFF"/>
                </a:solidFill>
                <a:latin typeface="Chalkboard"/>
                <a:ea typeface="Chalkboard"/>
                <a:cs typeface="Chalkboard"/>
                <a:sym typeface="Chalkboard"/>
              </a:defRPr>
            </a:pPr>
            <a:r>
              <a:t>Operatsioonid: </a:t>
            </a:r>
          </a:p>
          <a:p>
            <a:pPr defTabSz="914377">
              <a:lnSpc>
                <a:spcPct val="90000"/>
              </a:lnSpc>
              <a:spcBef>
                <a:spcPts val="1600"/>
              </a:spcBef>
              <a:defRPr sz="1200">
                <a:solidFill>
                  <a:srgbClr val="FFFFFF"/>
                </a:solidFill>
                <a:latin typeface="Chalkboard"/>
                <a:ea typeface="Chalkboard"/>
                <a:cs typeface="Chalkboard"/>
                <a:sym typeface="Chalkboard"/>
              </a:defRPr>
            </a:pPr>
            <a:r>
              <a:t>- Süsteeme auditeeritakse regulaarselt </a:t>
            </a:r>
          </a:p>
          <a:p>
            <a:pPr defTabSz="914377">
              <a:lnSpc>
                <a:spcPct val="90000"/>
              </a:lnSpc>
              <a:spcBef>
                <a:spcPts val="1600"/>
              </a:spcBef>
              <a:defRPr sz="1200">
                <a:solidFill>
                  <a:srgbClr val="FFFFFF"/>
                </a:solidFill>
                <a:latin typeface="Chalkboard"/>
                <a:ea typeface="Chalkboard"/>
                <a:cs typeface="Chalkboard"/>
                <a:sym typeface="Chalkboard"/>
              </a:defRPr>
            </a:pPr>
            <a:r>
              <a:t>- Turvapaigad paigaldatakse kiiresti </a:t>
            </a:r>
          </a:p>
          <a:p>
            <a:pPr defTabSz="914377">
              <a:lnSpc>
                <a:spcPct val="90000"/>
              </a:lnSpc>
              <a:spcBef>
                <a:spcPts val="1600"/>
              </a:spcBef>
              <a:defRPr sz="1200">
                <a:solidFill>
                  <a:srgbClr val="FFFFFF"/>
                </a:solidFill>
                <a:latin typeface="Chalkboard"/>
                <a:ea typeface="Chalkboard"/>
                <a:cs typeface="Chalkboard"/>
                <a:sym typeface="Chalkboard"/>
              </a:defRPr>
            </a:pPr>
            <a:r>
              <a:t>- Kahtlaste tegevuste monitooring on pidev </a:t>
            </a:r>
          </a:p>
          <a:p>
            <a:pPr defTabSz="914377">
              <a:lnSpc>
                <a:spcPct val="90000"/>
              </a:lnSpc>
              <a:spcBef>
                <a:spcPts val="1600"/>
              </a:spcBef>
              <a:defRPr sz="1200">
                <a:solidFill>
                  <a:srgbClr val="FFFFFF"/>
                </a:solidFill>
                <a:latin typeface="Chalkboard"/>
                <a:ea typeface="Chalkboard"/>
                <a:cs typeface="Chalkboard"/>
                <a:sym typeface="Chalkboard"/>
              </a:defRPr>
            </a:pPr>
            <a:r>
              <a:t>API turvalisus: </a:t>
            </a:r>
          </a:p>
          <a:p>
            <a:pPr defTabSz="914377">
              <a:lnSpc>
                <a:spcPct val="90000"/>
              </a:lnSpc>
              <a:spcBef>
                <a:spcPts val="1600"/>
              </a:spcBef>
              <a:defRPr sz="1200">
                <a:solidFill>
                  <a:srgbClr val="FFFFFF"/>
                </a:solidFill>
                <a:latin typeface="Chalkboard"/>
                <a:ea typeface="Chalkboard"/>
                <a:cs typeface="Chalkboard"/>
                <a:sym typeface="Chalkboard"/>
              </a:defRPr>
            </a:pPr>
            <a:r>
              <a:t>- API päringute arv on piiratud kliendi kohta </a:t>
            </a:r>
          </a:p>
          <a:p>
            <a:pPr defTabSz="914377">
              <a:lnSpc>
                <a:spcPct val="90000"/>
              </a:lnSpc>
              <a:spcBef>
                <a:spcPts val="1600"/>
              </a:spcBef>
              <a:defRPr sz="1200">
                <a:solidFill>
                  <a:srgbClr val="FFFFFF"/>
                </a:solidFill>
                <a:latin typeface="Chalkboard"/>
                <a:ea typeface="Chalkboard"/>
                <a:cs typeface="Chalkboard"/>
                <a:sym typeface="Chalkboard"/>
              </a:defRPr>
            </a:pPr>
            <a:r>
              <a:t>- API kasutust jälgitakse anomaaliate tuvastamiseks </a:t>
            </a:r>
          </a:p>
          <a:p>
            <a:pPr defTabSz="914377">
              <a:lnSpc>
                <a:spcPct val="90000"/>
              </a:lnSpc>
              <a:spcBef>
                <a:spcPts val="1600"/>
              </a:spcBef>
              <a:defRPr sz="1200">
                <a:solidFill>
                  <a:srgbClr val="FFFFFF"/>
                </a:solidFill>
                <a:latin typeface="Chalkboard"/>
                <a:ea typeface="Chalkboard"/>
                <a:cs typeface="Chalkboard"/>
                <a:sym typeface="Chalkboard"/>
              </a:defRPr>
            </a:pPr>
            <a:r>
              <a:t>- API gateway kontrollib kõiki päringuid</a:t>
            </a:r>
          </a:p>
        </p:txBody>
      </p:sp>
    </p:spTree>
  </p:cSld>
  <p:clrMapOvr>
    <a:masterClrMapping/>
  </p:clrMapOvr>
  <p:transition xmlns:p14="http://schemas.microsoft.com/office/powerpoint/2010/main" spd="med" advClick="1"/>
</p:sld>
</file>

<file path=ppt/slides/slide1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0"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621" name="Levinud turvaohud ja nende vält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Levinud turvaohud ja nende vältimine</a:t>
            </a:r>
          </a:p>
        </p:txBody>
      </p:sp>
      <p:sp>
        <p:nvSpPr>
          <p:cNvPr id="622" name="Content Placeholder 2"/>
          <p:cNvSpPr txBox="1"/>
          <p:nvPr>
            <p:ph type="body" idx="1"/>
          </p:nvPr>
        </p:nvSpPr>
        <p:spPr>
          <a:xfrm>
            <a:off x="452437" y="1384118"/>
            <a:ext cx="8239126" cy="3514146"/>
          </a:xfrm>
          <a:prstGeom prst="rect">
            <a:avLst/>
          </a:prstGeom>
        </p:spPr>
        <p:txBody>
          <a:bodyPr/>
          <a:lstStyle>
            <a:lvl1pPr marL="0" indent="0" algn="ctr">
              <a:buSzTx/>
              <a:buNone/>
            </a:lvl1pPr>
          </a:lstStyle>
          <a:p>
            <a:pPr/>
            <a:r>
              <a:t>Programmide vahelises suhtluses on mitmeid levinud turvaohtusid, mida tuleb teada ja osata vältida.</a:t>
            </a:r>
          </a:p>
        </p:txBody>
      </p:sp>
    </p:spTree>
  </p:cSld>
  <p:clrMapOvr>
    <a:masterClrMapping/>
  </p:clrMapOvr>
  <p:transition xmlns:p14="http://schemas.microsoft.com/office/powerpoint/2010/main" spd="med" advClick="1"/>
</p:sld>
</file>

<file path=ppt/slides/slide1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6"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627" name="Levinud turvaohud ja nende vält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Levinud turvaohud ja nende vältimine</a:t>
            </a:r>
          </a:p>
        </p:txBody>
      </p:sp>
      <p:sp>
        <p:nvSpPr>
          <p:cNvPr id="628" name="Content Placeholder 2"/>
          <p:cNvSpPr txBox="1"/>
          <p:nvPr>
            <p:ph type="body" idx="1"/>
          </p:nvPr>
        </p:nvSpPr>
        <p:spPr>
          <a:xfrm>
            <a:off x="452437" y="1384118"/>
            <a:ext cx="8239126" cy="3514146"/>
          </a:xfrm>
          <a:prstGeom prst="rect">
            <a:avLst/>
          </a:prstGeom>
        </p:spPr>
        <p:txBody>
          <a:bodyPr/>
          <a:lstStyle/>
          <a:p>
            <a:pPr marL="0" indent="0">
              <a:buSzTx/>
              <a:buNone/>
            </a:pPr>
            <a:r>
              <a:t>Levinud turvaohud:</a:t>
            </a:r>
          </a:p>
          <a:p>
            <a:pPr lvl="1" marL="0" indent="457200">
              <a:buSzTx/>
              <a:buNone/>
            </a:pPr>
            <a:r>
              <a:t>Süstimisrünnakud (Injection)</a:t>
            </a:r>
          </a:p>
          <a:p>
            <a:pPr lvl="2"/>
            <a:r>
              <a:t>SQL süstimine</a:t>
            </a:r>
          </a:p>
          <a:p>
            <a:pPr lvl="2"/>
            <a:r>
              <a:t>NoSQL süstimine</a:t>
            </a:r>
          </a:p>
          <a:p>
            <a:pPr lvl="2"/>
            <a:r>
              <a:t>OS käsu süstimine</a:t>
            </a:r>
          </a:p>
          <a:p>
            <a:pPr lvl="2"/>
            <a:r>
              <a:t>LDAP süstimine</a:t>
            </a:r>
          </a:p>
        </p:txBody>
      </p:sp>
    </p:spTree>
  </p:cSld>
  <p:clrMapOvr>
    <a:masterClrMapping/>
  </p:clrMapOvr>
  <p:transition xmlns:p14="http://schemas.microsoft.com/office/powerpoint/2010/main" spd="med" advClick="1"/>
</p:sld>
</file>

<file path=ppt/slides/slide1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2"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633" name="Levinud turvaohud ja nende vält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Levinud turvaohud ja nende vältimine</a:t>
            </a:r>
          </a:p>
        </p:txBody>
      </p:sp>
      <p:sp>
        <p:nvSpPr>
          <p:cNvPr id="634" name="Content Placeholder 2"/>
          <p:cNvSpPr txBox="1"/>
          <p:nvPr>
            <p:ph type="body" idx="1"/>
          </p:nvPr>
        </p:nvSpPr>
        <p:spPr>
          <a:xfrm>
            <a:off x="452437" y="1384118"/>
            <a:ext cx="8239126" cy="3514146"/>
          </a:xfrm>
          <a:prstGeom prst="rect">
            <a:avLst/>
          </a:prstGeom>
        </p:spPr>
        <p:txBody>
          <a:bodyPr/>
          <a:lstStyle/>
          <a:p>
            <a:pPr marL="0" indent="0">
              <a:buSzTx/>
              <a:buNone/>
            </a:pPr>
            <a:r>
              <a:t>Levinud turvaohud:</a:t>
            </a:r>
          </a:p>
          <a:p>
            <a:pPr lvl="1" marL="0" indent="457200">
              <a:buSzTx/>
              <a:buNone/>
            </a:pPr>
            <a:r>
              <a:t>Autentimise nõrkused</a:t>
            </a:r>
          </a:p>
          <a:p>
            <a:pPr lvl="2"/>
            <a:r>
              <a:t>Nõrgad paroolid</a:t>
            </a:r>
          </a:p>
          <a:p>
            <a:pPr lvl="2"/>
            <a:r>
              <a:t>Seansi kaaperdamine</a:t>
            </a:r>
          </a:p>
          <a:p>
            <a:pPr lvl="2"/>
            <a:r>
              <a:t>Kredentsiaalide leke</a:t>
            </a:r>
          </a:p>
        </p:txBody>
      </p:sp>
    </p:spTree>
  </p:cSld>
  <p:clrMapOvr>
    <a:masterClrMapping/>
  </p:clrMapOvr>
  <p:transition xmlns:p14="http://schemas.microsoft.com/office/powerpoint/2010/main" spd="med" advClick="1"/>
</p:sld>
</file>

<file path=ppt/slides/slide1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8"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639" name="Levinud turvaohud ja nende vält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Levinud turvaohud ja nende vältimine</a:t>
            </a:r>
          </a:p>
        </p:txBody>
      </p:sp>
      <p:sp>
        <p:nvSpPr>
          <p:cNvPr id="640" name="Content Placeholder 2"/>
          <p:cNvSpPr txBox="1"/>
          <p:nvPr>
            <p:ph type="body" idx="1"/>
          </p:nvPr>
        </p:nvSpPr>
        <p:spPr>
          <a:xfrm>
            <a:off x="452437" y="1384118"/>
            <a:ext cx="8239126" cy="3514146"/>
          </a:xfrm>
          <a:prstGeom prst="rect">
            <a:avLst/>
          </a:prstGeom>
        </p:spPr>
        <p:txBody>
          <a:bodyPr/>
          <a:lstStyle/>
          <a:p>
            <a:pPr marL="0" indent="0">
              <a:buSzTx/>
              <a:buNone/>
            </a:pPr>
            <a:r>
              <a:t>Levinud turvaohud:</a:t>
            </a:r>
          </a:p>
          <a:p>
            <a:pPr lvl="1" marL="0" indent="457200">
              <a:buSzTx/>
              <a:buNone/>
            </a:pPr>
            <a:r>
              <a:t>Tundlike andmete paljastamine</a:t>
            </a:r>
          </a:p>
          <a:p>
            <a:pPr lvl="2"/>
            <a:r>
              <a:t>Krüpteerimata andmete edastamine</a:t>
            </a:r>
          </a:p>
          <a:p>
            <a:pPr lvl="2"/>
            <a:r>
              <a:t>Tundlike andmete salvestamine lihttekstina</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Title 1"/>
          <p:cNvSpPr txBox="1"/>
          <p:nvPr>
            <p:ph type="title"/>
          </p:nvPr>
        </p:nvSpPr>
        <p:spPr>
          <a:prstGeom prst="rect">
            <a:avLst/>
          </a:prstGeom>
        </p:spPr>
        <p:txBody>
          <a:bodyPr/>
          <a:lstStyle/>
          <a:p>
            <a:pPr/>
            <a:r>
              <a:t>Põhimõisted ja terminoloogia</a:t>
            </a:r>
          </a:p>
        </p:txBody>
      </p:sp>
      <p:sp>
        <p:nvSpPr>
          <p:cNvPr id="183" name="Content Placeholder 2"/>
          <p:cNvSpPr txBox="1"/>
          <p:nvPr>
            <p:ph type="body" sz="half" idx="1"/>
          </p:nvPr>
        </p:nvSpPr>
        <p:spPr>
          <a:xfrm>
            <a:off x="457200" y="1200151"/>
            <a:ext cx="5203279" cy="3394472"/>
          </a:xfrm>
          <a:prstGeom prst="rect">
            <a:avLst/>
          </a:prstGeom>
        </p:spPr>
        <p:txBody>
          <a:bodyPr/>
          <a:lstStyle/>
          <a:p>
            <a:pPr marL="0" indent="0" defTabSz="212597">
              <a:spcBef>
                <a:spcPts val="1800"/>
              </a:spcBef>
              <a:buSzTx/>
              <a:buNone/>
              <a:defRPr b="1" sz="1488"/>
            </a:pPr>
            <a:r>
              <a:t>Suhtlusmeetodid</a:t>
            </a:r>
          </a:p>
          <a:p>
            <a:pPr marL="212597" indent="-212597" defTabSz="212597">
              <a:spcBef>
                <a:spcPts val="300"/>
              </a:spcBef>
              <a:defRPr b="1" sz="1488"/>
            </a:pPr>
            <a:r>
              <a:t>Sünkroonne suhtlus</a:t>
            </a:r>
            <a:r>
              <a:rPr b="0"/>
              <a:t> - Klient ootab vastust enne jätkamist</a:t>
            </a:r>
            <a:endParaRPr b="0"/>
          </a:p>
          <a:p>
            <a:pPr marL="212597" indent="-212597" defTabSz="212597">
              <a:spcBef>
                <a:spcPts val="300"/>
              </a:spcBef>
              <a:defRPr b="1" sz="1488"/>
            </a:pPr>
            <a:r>
              <a:t>Asünkroonne suhtlus</a:t>
            </a:r>
            <a:r>
              <a:rPr b="0"/>
              <a:t> - Klient jätkab tööd ilma vastust ootamata</a:t>
            </a:r>
            <a:endParaRPr b="0"/>
          </a:p>
          <a:p>
            <a:pPr marL="212597" indent="-212597" defTabSz="212597">
              <a:spcBef>
                <a:spcPts val="300"/>
              </a:spcBef>
              <a:defRPr b="1" sz="1488"/>
            </a:pPr>
            <a:r>
              <a:t>Sõnumivahetus</a:t>
            </a:r>
            <a:r>
              <a:rPr b="0"/>
              <a:t> (Messaging) - Suhtlus toimub sõnumite vahetamise teel</a:t>
            </a:r>
            <a:endParaRPr b="0"/>
          </a:p>
          <a:p>
            <a:pPr marL="212597" indent="-212597" defTabSz="212597">
              <a:spcBef>
                <a:spcPts val="300"/>
              </a:spcBef>
              <a:defRPr b="1" sz="1488"/>
            </a:pPr>
            <a:r>
              <a:t>Streaming</a:t>
            </a:r>
            <a:r>
              <a:rPr b="0"/>
              <a:t> - Andmete pidev voog ühelt osapoolelt teisele</a:t>
            </a:r>
            <a:endParaRPr b="0"/>
          </a:p>
          <a:p>
            <a:pPr marL="212597" indent="-212597" defTabSz="212597">
              <a:spcBef>
                <a:spcPts val="300"/>
              </a:spcBef>
              <a:defRPr b="1" sz="1488"/>
            </a:pPr>
            <a:r>
              <a:t>Polling</a:t>
            </a:r>
            <a:r>
              <a:rPr b="0"/>
              <a:t> - Regulaarne päringu tegemine uute andmete kontrollimiseks</a:t>
            </a:r>
            <a:endParaRPr b="0"/>
          </a:p>
          <a:p>
            <a:pPr marL="212597" indent="-212597" defTabSz="212597">
              <a:spcBef>
                <a:spcPts val="300"/>
              </a:spcBef>
              <a:defRPr b="1" sz="1488"/>
            </a:pPr>
            <a:r>
              <a:t>Webhooks</a:t>
            </a:r>
            <a:r>
              <a:rPr b="0"/>
              <a:t> - Sündmuspõhised HTTP-tagasikutsed</a:t>
            </a:r>
          </a:p>
        </p:txBody>
      </p:sp>
      <p:pic>
        <p:nvPicPr>
          <p:cNvPr id="184" name="Image" descr="Image"/>
          <p:cNvPicPr>
            <a:picLocks noChangeAspect="1"/>
          </p:cNvPicPr>
          <p:nvPr/>
        </p:nvPicPr>
        <p:blipFill>
          <a:blip r:embed="rId2">
            <a:extLst/>
          </a:blip>
          <a:stretch>
            <a:fillRect/>
          </a:stretch>
        </p:blipFill>
        <p:spPr>
          <a:xfrm>
            <a:off x="5700431" y="2006862"/>
            <a:ext cx="3770141" cy="1979325"/>
          </a:xfrm>
          <a:prstGeom prst="rect">
            <a:avLst/>
          </a:prstGeom>
          <a:ln w="12700">
            <a:miter lim="400000"/>
          </a:ln>
        </p:spPr>
      </p:pic>
      <p:pic>
        <p:nvPicPr>
          <p:cNvPr id="185" name="Image" descr="Image"/>
          <p:cNvPicPr>
            <a:picLocks noChangeAspect="1"/>
          </p:cNvPicPr>
          <p:nvPr/>
        </p:nvPicPr>
        <p:blipFill>
          <a:blip r:embed="rId3">
            <a:extLst/>
          </a:blip>
          <a:stretch>
            <a:fillRect/>
          </a:stretch>
        </p:blipFill>
        <p:spPr>
          <a:xfrm>
            <a:off x="5625693" y="1713146"/>
            <a:ext cx="3630677" cy="2566757"/>
          </a:xfrm>
          <a:prstGeom prst="rect">
            <a:avLst/>
          </a:prstGeom>
          <a:ln w="12700">
            <a:miter lim="400000"/>
          </a:ln>
        </p:spPr>
      </p:pic>
      <p:pic>
        <p:nvPicPr>
          <p:cNvPr id="186" name="Image" descr="Image"/>
          <p:cNvPicPr>
            <a:picLocks noChangeAspect="1"/>
          </p:cNvPicPr>
          <p:nvPr/>
        </p:nvPicPr>
        <p:blipFill>
          <a:blip r:embed="rId4">
            <a:extLst/>
          </a:blip>
          <a:stretch>
            <a:fillRect/>
          </a:stretch>
        </p:blipFill>
        <p:spPr>
          <a:xfrm>
            <a:off x="5690059" y="1391185"/>
            <a:ext cx="3447775" cy="3447775"/>
          </a:xfrm>
          <a:prstGeom prst="rect">
            <a:avLst/>
          </a:prstGeom>
          <a:ln w="12700">
            <a:miter lim="400000"/>
          </a:ln>
        </p:spPr>
      </p:pic>
      <p:pic>
        <p:nvPicPr>
          <p:cNvPr id="187" name="Image" descr="Image"/>
          <p:cNvPicPr>
            <a:picLocks noChangeAspect="1"/>
          </p:cNvPicPr>
          <p:nvPr/>
        </p:nvPicPr>
        <p:blipFill>
          <a:blip r:embed="rId5">
            <a:extLst/>
          </a:blip>
          <a:stretch>
            <a:fillRect/>
          </a:stretch>
        </p:blipFill>
        <p:spPr>
          <a:xfrm>
            <a:off x="5686746" y="1356122"/>
            <a:ext cx="3454401" cy="3517901"/>
          </a:xfrm>
          <a:prstGeom prst="rect">
            <a:avLst/>
          </a:prstGeom>
          <a:ln w="12700">
            <a:miter lim="400000"/>
          </a:ln>
        </p:spPr>
      </p:pic>
      <p:pic>
        <p:nvPicPr>
          <p:cNvPr id="188" name="Image" descr="Image"/>
          <p:cNvPicPr>
            <a:picLocks noChangeAspect="1"/>
          </p:cNvPicPr>
          <p:nvPr/>
        </p:nvPicPr>
        <p:blipFill>
          <a:blip r:embed="rId6">
            <a:extLst/>
          </a:blip>
          <a:stretch>
            <a:fillRect/>
          </a:stretch>
        </p:blipFill>
        <p:spPr>
          <a:xfrm>
            <a:off x="5640172" y="1882594"/>
            <a:ext cx="3547550" cy="222786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184"/>
                                        </p:tgtEl>
                                        <p:attrNameLst>
                                          <p:attrName>style.visibility</p:attrName>
                                        </p:attrNameLst>
                                      </p:cBhvr>
                                      <p:to>
                                        <p:strVal val="hidden"/>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8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xit" nodeType="clickEffect" presetSubtype="0" presetID="1" grpId="3" fill="hold">
                                  <p:stCondLst>
                                    <p:cond delay="0"/>
                                  </p:stCondLst>
                                  <p:iterate type="el" backwards="0">
                                    <p:tmAbs val="0"/>
                                  </p:iterate>
                                  <p:childTnLst>
                                    <p:set>
                                      <p:cBhvr>
                                        <p:cTn id="13" fill="hold">
                                          <p:stCondLst>
                                            <p:cond delay="0"/>
                                          </p:stCondLst>
                                        </p:cTn>
                                        <p:tgtEl>
                                          <p:spTgt spid="185"/>
                                        </p:tgtEl>
                                        <p:attrNameLst>
                                          <p:attrName>style.visibility</p:attrName>
                                        </p:attrNameLst>
                                      </p:cBhvr>
                                      <p:to>
                                        <p:strVal val="hidden"/>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1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xit" nodeType="clickEffect" presetSubtype="0" presetID="1" grpId="5" fill="hold">
                                  <p:stCondLst>
                                    <p:cond delay="0"/>
                                  </p:stCondLst>
                                  <p:iterate type="el" backwards="0">
                                    <p:tmAbs val="0"/>
                                  </p:iterate>
                                  <p:childTnLst>
                                    <p:set>
                                      <p:cBhvr>
                                        <p:cTn id="20" fill="hold">
                                          <p:stCondLst>
                                            <p:cond delay="0"/>
                                          </p:stCondLst>
                                        </p:cTn>
                                        <p:tgtEl>
                                          <p:spTgt spid="186"/>
                                        </p:tgtEl>
                                        <p:attrNameLst>
                                          <p:attrName>style.visibility</p:attrName>
                                        </p:attrNameLst>
                                      </p:cBhvr>
                                      <p:to>
                                        <p:strVal val="hidden"/>
                                      </p:to>
                                    </p:set>
                                  </p:childTnLst>
                                </p:cTn>
                              </p:par>
                            </p:childTnLst>
                          </p:cTn>
                        </p:par>
                        <p:par>
                          <p:cTn id="21" fill="hold">
                            <p:stCondLst>
                              <p:cond delay="0"/>
                            </p:stCondLst>
                            <p:childTnLst>
                              <p:par>
                                <p:cTn id="22" presetClass="entr" nodeType="afterEffect" presetSubtype="0" presetID="1" grpId="6" fill="hold">
                                  <p:stCondLst>
                                    <p:cond delay="0"/>
                                  </p:stCondLst>
                                  <p:iterate type="el" backwards="0">
                                    <p:tmAbs val="0"/>
                                  </p:iterate>
                                  <p:childTnLst>
                                    <p:set>
                                      <p:cBhvr>
                                        <p:cTn id="23" fill="hold"/>
                                        <p:tgtEl>
                                          <p:spTgt spid="18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xit" nodeType="clickEffect" presetSubtype="0" presetID="1" grpId="7" fill="hold">
                                  <p:stCondLst>
                                    <p:cond delay="0"/>
                                  </p:stCondLst>
                                  <p:iterate type="el" backwards="0">
                                    <p:tmAbs val="0"/>
                                  </p:iterate>
                                  <p:childTnLst>
                                    <p:set>
                                      <p:cBhvr>
                                        <p:cTn id="27" fill="hold">
                                          <p:stCondLst>
                                            <p:cond delay="0"/>
                                          </p:stCondLst>
                                        </p:cTn>
                                        <p:tgtEl>
                                          <p:spTgt spid="187"/>
                                        </p:tgtEl>
                                        <p:attrNameLst>
                                          <p:attrName>style.visibility</p:attrName>
                                        </p:attrNameLst>
                                      </p:cBhvr>
                                      <p:to>
                                        <p:strVal val="hidden"/>
                                      </p:to>
                                    </p:set>
                                  </p:childTnLst>
                                </p:cTn>
                              </p:par>
                            </p:childTnLst>
                          </p:cTn>
                        </p:par>
                        <p:par>
                          <p:cTn id="28" fill="hold">
                            <p:stCondLst>
                              <p:cond delay="0"/>
                            </p:stCondLst>
                            <p:childTnLst>
                              <p:par>
                                <p:cTn id="29" presetClass="entr" nodeType="afterEffect" presetSubtype="0" presetID="1" grpId="8" fill="hold">
                                  <p:stCondLst>
                                    <p:cond delay="0"/>
                                  </p:stCondLst>
                                  <p:iterate type="el" backwards="0">
                                    <p:tmAbs val="0"/>
                                  </p:iterate>
                                  <p:childTnLst>
                                    <p:set>
                                      <p:cBhvr>
                                        <p:cTn id="30" fill="hold"/>
                                        <p:tgtEl>
                                          <p:spTgt spid="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7" grpId="6"/>
      <p:bldP build="whole" bldLvl="1" animBg="1" rev="0" advAuto="0" spid="187" grpId="7"/>
      <p:bldP build="whole" bldLvl="1" animBg="1" rev="0" advAuto="0" spid="186" grpId="4"/>
      <p:bldP build="whole" bldLvl="1" animBg="1" rev="0" advAuto="0" spid="186" grpId="5"/>
      <p:bldP build="whole" bldLvl="1" animBg="1" rev="0" advAuto="0" spid="188" grpId="8"/>
      <p:bldP build="whole" bldLvl="1" animBg="1" rev="0" advAuto="0" spid="185" grpId="2"/>
      <p:bldP build="whole" bldLvl="1" animBg="1" rev="0" advAuto="0" spid="185" grpId="3"/>
      <p:bldP build="whole" bldLvl="1" animBg="1" rev="0" advAuto="0" spid="184" grpId="1"/>
    </p:bldLst>
  </p:timing>
</p:sld>
</file>

<file path=ppt/slides/slide1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4"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645" name="Levinud turvaohud ja nende vält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Levinud turvaohud ja nende vältimine</a:t>
            </a:r>
          </a:p>
        </p:txBody>
      </p:sp>
      <p:sp>
        <p:nvSpPr>
          <p:cNvPr id="646" name="Content Placeholder 2"/>
          <p:cNvSpPr txBox="1"/>
          <p:nvPr>
            <p:ph type="body" idx="1"/>
          </p:nvPr>
        </p:nvSpPr>
        <p:spPr>
          <a:xfrm>
            <a:off x="452437" y="1384118"/>
            <a:ext cx="8239126" cy="3514146"/>
          </a:xfrm>
          <a:prstGeom prst="rect">
            <a:avLst/>
          </a:prstGeom>
        </p:spPr>
        <p:txBody>
          <a:bodyPr/>
          <a:lstStyle/>
          <a:p>
            <a:pPr marL="0" indent="0">
              <a:buSzTx/>
              <a:buNone/>
            </a:pPr>
            <a:r>
              <a:t>Levinud turvaohud</a:t>
            </a:r>
          </a:p>
          <a:p>
            <a:pPr lvl="1" marL="0" indent="457200">
              <a:buSzTx/>
              <a:buNone/>
            </a:pPr>
            <a:r>
              <a:t>XML välised üksused (XXE)</a:t>
            </a:r>
          </a:p>
          <a:p>
            <a:pPr lvl="2"/>
            <a:r>
              <a:t>XML töötlejate haavatavused</a:t>
            </a:r>
          </a:p>
          <a:p>
            <a:pPr lvl="1" marL="0" indent="457200">
              <a:buSzTx/>
              <a:buNone/>
            </a:pPr>
            <a:r>
              <a:t>Puudulik juurdepääsukontroll</a:t>
            </a:r>
          </a:p>
          <a:p>
            <a:pPr lvl="2"/>
            <a:r>
              <a:t>Horisontaalne õiguste eskaleerumine</a:t>
            </a:r>
          </a:p>
          <a:p>
            <a:pPr lvl="2"/>
            <a:r>
              <a:t>Vertikaalne õiguste eskaleerumine</a:t>
            </a:r>
          </a:p>
        </p:txBody>
      </p:sp>
    </p:spTree>
  </p:cSld>
  <p:clrMapOvr>
    <a:masterClrMapping/>
  </p:clrMapOvr>
  <p:transition xmlns:p14="http://schemas.microsoft.com/office/powerpoint/2010/main" spd="med" advClick="1"/>
</p:sld>
</file>

<file path=ppt/slides/slide1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0"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651" name="Levinud turvaohud ja nende vält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Levinud turvaohud ja nende vältimine</a:t>
            </a:r>
          </a:p>
        </p:txBody>
      </p:sp>
      <p:sp>
        <p:nvSpPr>
          <p:cNvPr id="652" name="Content Placeholder 2"/>
          <p:cNvSpPr txBox="1"/>
          <p:nvPr>
            <p:ph type="body" idx="1"/>
          </p:nvPr>
        </p:nvSpPr>
        <p:spPr>
          <a:xfrm>
            <a:off x="452437" y="1384118"/>
            <a:ext cx="8239126" cy="3514146"/>
          </a:xfrm>
          <a:prstGeom prst="rect">
            <a:avLst/>
          </a:prstGeom>
        </p:spPr>
        <p:txBody>
          <a:bodyPr/>
          <a:lstStyle/>
          <a:p>
            <a:pPr marL="0" indent="0" defTabSz="877802">
              <a:buSzTx/>
              <a:buNone/>
              <a:defRPr sz="1727"/>
            </a:pPr>
            <a:r>
              <a:t>Levinud turvaohud</a:t>
            </a:r>
          </a:p>
          <a:p>
            <a:pPr lvl="1" marL="0" indent="438911" defTabSz="877802">
              <a:buSzTx/>
              <a:buNone/>
              <a:defRPr sz="1727"/>
            </a:pPr>
            <a:r>
              <a:t>Turvakonfiguratsiooni vead</a:t>
            </a:r>
          </a:p>
          <a:p>
            <a:pPr lvl="2" marL="1389887" indent="-219455" defTabSz="877802">
              <a:defRPr sz="1727"/>
            </a:pPr>
            <a:r>
              <a:t>Vaikeväärtuste kasutamine</a:t>
            </a:r>
          </a:p>
          <a:p>
            <a:pPr lvl="2" marL="1389887" indent="-219455" defTabSz="877802">
              <a:defRPr sz="1727"/>
            </a:pPr>
            <a:r>
              <a:t>Ebaturvalised seadistused</a:t>
            </a:r>
          </a:p>
          <a:p>
            <a:pPr lvl="1" marL="0" indent="438911" defTabSz="877802">
              <a:buSzTx/>
              <a:buNone/>
              <a:defRPr sz="1727"/>
            </a:pPr>
            <a:r>
              <a:t>Ristisaidi skriptimine (XSS)</a:t>
            </a:r>
          </a:p>
          <a:p>
            <a:pPr lvl="2" marL="1389887" indent="-219455" defTabSz="877802">
              <a:defRPr sz="1727"/>
            </a:pPr>
            <a:r>
              <a:t>Salvestatud XSS</a:t>
            </a:r>
          </a:p>
          <a:p>
            <a:pPr lvl="2" marL="1389887" indent="-219455" defTabSz="877802">
              <a:defRPr sz="1727"/>
            </a:pPr>
            <a:r>
              <a:t>Peegeldatud XSS</a:t>
            </a:r>
          </a:p>
          <a:p>
            <a:pPr lvl="2" marL="1389887" indent="-219455" defTabSz="877802">
              <a:defRPr sz="1727"/>
            </a:pPr>
            <a:r>
              <a:t>DOM-põhine XSS</a:t>
            </a:r>
          </a:p>
        </p:txBody>
      </p:sp>
    </p:spTree>
  </p:cSld>
  <p:clrMapOvr>
    <a:masterClrMapping/>
  </p:clrMapOvr>
  <p:transition xmlns:p14="http://schemas.microsoft.com/office/powerpoint/2010/main" spd="med" advClick="1"/>
</p:sld>
</file>

<file path=ppt/slides/slide1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6"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657" name="Levinud turvaohud ja nende vält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Levinud turvaohud ja nende vältimine</a:t>
            </a:r>
          </a:p>
        </p:txBody>
      </p:sp>
      <p:sp>
        <p:nvSpPr>
          <p:cNvPr id="658" name="Content Placeholder 2"/>
          <p:cNvSpPr txBox="1"/>
          <p:nvPr>
            <p:ph type="body" idx="1"/>
          </p:nvPr>
        </p:nvSpPr>
        <p:spPr>
          <a:xfrm>
            <a:off x="452437" y="1384118"/>
            <a:ext cx="8239126" cy="3514146"/>
          </a:xfrm>
          <a:prstGeom prst="rect">
            <a:avLst/>
          </a:prstGeom>
        </p:spPr>
        <p:txBody>
          <a:bodyPr/>
          <a:lstStyle/>
          <a:p>
            <a:pPr marL="0" indent="0" defTabSz="694926">
              <a:spcBef>
                <a:spcPts val="1200"/>
              </a:spcBef>
              <a:buSzTx/>
              <a:buNone/>
              <a:defRPr sz="1368"/>
            </a:pPr>
            <a:r>
              <a:t>Levinud turvaohud</a:t>
            </a:r>
          </a:p>
          <a:p>
            <a:pPr lvl="1" marL="0" indent="347472" defTabSz="694926">
              <a:spcBef>
                <a:spcPts val="1200"/>
              </a:spcBef>
              <a:buSzTx/>
              <a:buNone/>
              <a:defRPr sz="1368"/>
            </a:pPr>
            <a:r>
              <a:t>Ebaturvaline deserialiseerimine</a:t>
            </a:r>
          </a:p>
          <a:p>
            <a:pPr lvl="2" marL="1100327" indent="-173736" defTabSz="694926">
              <a:spcBef>
                <a:spcPts val="1200"/>
              </a:spcBef>
              <a:defRPr sz="1368"/>
            </a:pPr>
            <a:r>
              <a:t>Kaugjuhitav koodi täitmine</a:t>
            </a:r>
          </a:p>
          <a:p>
            <a:pPr lvl="2" marL="1100327" indent="-173736" defTabSz="694926">
              <a:spcBef>
                <a:spcPts val="1200"/>
              </a:spcBef>
              <a:defRPr sz="1368"/>
            </a:pPr>
            <a:r>
              <a:t>Andmete manipuleerimine</a:t>
            </a:r>
          </a:p>
          <a:p>
            <a:pPr lvl="1" marL="0" indent="347472" defTabSz="694926">
              <a:spcBef>
                <a:spcPts val="1200"/>
              </a:spcBef>
              <a:buSzTx/>
              <a:buNone/>
              <a:defRPr sz="1368"/>
            </a:pPr>
            <a:r>
              <a:t>Teadaolevate haavatavustega komponentide kasutamine</a:t>
            </a:r>
          </a:p>
          <a:p>
            <a:pPr lvl="2" marL="1100327" indent="-173736" defTabSz="694926">
              <a:spcBef>
                <a:spcPts val="1200"/>
              </a:spcBef>
              <a:defRPr sz="1368"/>
            </a:pPr>
            <a:r>
              <a:t>Vananenud teegid</a:t>
            </a:r>
          </a:p>
          <a:p>
            <a:pPr lvl="2" marL="1100327" indent="-173736" defTabSz="694926">
              <a:spcBef>
                <a:spcPts val="1200"/>
              </a:spcBef>
              <a:defRPr sz="1368"/>
            </a:pPr>
            <a:r>
              <a:t>Paikamata haavatavused</a:t>
            </a:r>
          </a:p>
          <a:p>
            <a:pPr lvl="1" marL="0" indent="347472" defTabSz="694926">
              <a:spcBef>
                <a:spcPts val="1200"/>
              </a:spcBef>
              <a:buSzTx/>
              <a:buNone/>
              <a:defRPr sz="1368"/>
            </a:pPr>
            <a:r>
              <a:t>Ebapiisav logimine ja monitooring</a:t>
            </a:r>
          </a:p>
          <a:p>
            <a:pPr lvl="2" marL="1100327" indent="-173736" defTabSz="694926">
              <a:spcBef>
                <a:spcPts val="1200"/>
              </a:spcBef>
              <a:defRPr sz="1368"/>
            </a:pPr>
            <a:r>
              <a:t>Rünnakute tuvastamise puudumine</a:t>
            </a:r>
          </a:p>
          <a:p>
            <a:pPr lvl="2" marL="1100327" indent="-173736" defTabSz="694926">
              <a:spcBef>
                <a:spcPts val="1200"/>
              </a:spcBef>
              <a:defRPr sz="1368"/>
            </a:pPr>
            <a:r>
              <a:t>Aeglane reageerimine intsidentidele</a:t>
            </a:r>
          </a:p>
        </p:txBody>
      </p:sp>
    </p:spTree>
  </p:cSld>
  <p:clrMapOvr>
    <a:masterClrMapping/>
  </p:clrMapOvr>
  <p:transition xmlns:p14="http://schemas.microsoft.com/office/powerpoint/2010/main" spd="med" advClick="1"/>
</p:sld>
</file>

<file path=ppt/slides/slide1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2"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663" name="Levinud turvaohud ja nende vält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Levinud turvaohud ja nende vältimine</a:t>
            </a:r>
          </a:p>
        </p:txBody>
      </p:sp>
      <p:sp>
        <p:nvSpPr>
          <p:cNvPr id="664" name="Content Placeholder 2"/>
          <p:cNvSpPr txBox="1"/>
          <p:nvPr>
            <p:ph type="body" idx="1"/>
          </p:nvPr>
        </p:nvSpPr>
        <p:spPr>
          <a:xfrm>
            <a:off x="452437" y="1384118"/>
            <a:ext cx="8239126" cy="3514146"/>
          </a:xfrm>
          <a:prstGeom prst="rect">
            <a:avLst/>
          </a:prstGeom>
        </p:spPr>
        <p:txBody>
          <a:bodyPr/>
          <a:lstStyle/>
          <a:p>
            <a:pPr marL="0" indent="0">
              <a:buSzTx/>
              <a:buNone/>
            </a:pPr>
            <a:r>
              <a:t>Turvalisuse kaitsemeetmed</a:t>
            </a:r>
          </a:p>
          <a:p>
            <a:pPr lvl="1" marL="0" indent="457200">
              <a:buSzTx/>
              <a:buNone/>
            </a:pPr>
            <a:r>
              <a:t>Süstimisrünnakute vastu:</a:t>
            </a:r>
          </a:p>
          <a:p>
            <a:pPr lvl="2"/>
            <a:r>
              <a:t>Parameetrite sidumine (prepared statements)</a:t>
            </a:r>
          </a:p>
          <a:p>
            <a:pPr lvl="2"/>
            <a:r>
              <a:t>ORM-id (Object-Relational Mapping)</a:t>
            </a:r>
          </a:p>
          <a:p>
            <a:pPr lvl="2"/>
            <a:r>
              <a:t>Sisendi valideerimine</a:t>
            </a:r>
          </a:p>
        </p:txBody>
      </p:sp>
    </p:spTree>
  </p:cSld>
  <p:clrMapOvr>
    <a:masterClrMapping/>
  </p:clrMapOvr>
  <p:transition xmlns:p14="http://schemas.microsoft.com/office/powerpoint/2010/main" spd="med" advClick="1"/>
</p:sld>
</file>

<file path=ppt/slides/slide1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8"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669" name="Levinud turvaohud ja nende vält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Levinud turvaohud ja nende vältimine</a:t>
            </a:r>
          </a:p>
        </p:txBody>
      </p:sp>
      <p:sp>
        <p:nvSpPr>
          <p:cNvPr id="670" name="Content Placeholder 2"/>
          <p:cNvSpPr txBox="1"/>
          <p:nvPr>
            <p:ph type="body" idx="1"/>
          </p:nvPr>
        </p:nvSpPr>
        <p:spPr>
          <a:xfrm>
            <a:off x="452437" y="1384118"/>
            <a:ext cx="8239126" cy="3514146"/>
          </a:xfrm>
          <a:prstGeom prst="rect">
            <a:avLst/>
          </a:prstGeom>
        </p:spPr>
        <p:txBody>
          <a:bodyPr/>
          <a:lstStyle/>
          <a:p>
            <a:pPr marL="0" indent="0">
              <a:buSzTx/>
              <a:buNone/>
            </a:pPr>
            <a:r>
              <a:t>Turvalisuse kaitsemeetmed</a:t>
            </a:r>
          </a:p>
          <a:p>
            <a:pPr lvl="1" marL="0" indent="457200">
              <a:buSzTx/>
              <a:buNone/>
            </a:pPr>
            <a:r>
              <a:t>Autentimise turvamine:</a:t>
            </a:r>
          </a:p>
          <a:p>
            <a:pPr lvl="2"/>
            <a:r>
              <a:t>Tugevad paroolid ja MFA</a:t>
            </a:r>
          </a:p>
          <a:p>
            <a:pPr lvl="2"/>
            <a:r>
              <a:t>Turvaline seansi haldus</a:t>
            </a:r>
          </a:p>
          <a:p>
            <a:pPr lvl="2"/>
            <a:r>
              <a:t>Kredentsiaalide turvaline hoiustamine</a:t>
            </a:r>
          </a:p>
        </p:txBody>
      </p:sp>
    </p:spTree>
  </p:cSld>
  <p:clrMapOvr>
    <a:masterClrMapping/>
  </p:clrMapOvr>
  <p:transition xmlns:p14="http://schemas.microsoft.com/office/powerpoint/2010/main" spd="med" advClick="1"/>
</p:sld>
</file>

<file path=ppt/slides/slide1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4"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675" name="Levinud turvaohud ja nende vält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Levinud turvaohud ja nende vältimine</a:t>
            </a:r>
          </a:p>
        </p:txBody>
      </p:sp>
      <p:sp>
        <p:nvSpPr>
          <p:cNvPr id="676" name="Content Placeholder 2"/>
          <p:cNvSpPr txBox="1"/>
          <p:nvPr>
            <p:ph type="body" idx="1"/>
          </p:nvPr>
        </p:nvSpPr>
        <p:spPr>
          <a:xfrm>
            <a:off x="452437" y="1384118"/>
            <a:ext cx="8239126" cy="3514146"/>
          </a:xfrm>
          <a:prstGeom prst="rect">
            <a:avLst/>
          </a:prstGeom>
        </p:spPr>
        <p:txBody>
          <a:bodyPr/>
          <a:lstStyle/>
          <a:p>
            <a:pPr marL="0" indent="0">
              <a:buSzTx/>
              <a:buNone/>
            </a:pPr>
            <a:r>
              <a:t>Turvalisuse kaitsemeetmed</a:t>
            </a:r>
          </a:p>
          <a:p>
            <a:pPr marL="0" indent="0">
              <a:buSzTx/>
              <a:buNone/>
            </a:pPr>
            <a:r>
              <a:t>Tundlike andmete kaitsmine:</a:t>
            </a:r>
          </a:p>
          <a:p>
            <a:pPr lvl="1"/>
            <a:r>
              <a:t>Krüpteerimine transpordil ja talletamisel</a:t>
            </a:r>
          </a:p>
          <a:p>
            <a:pPr lvl="1"/>
            <a:r>
              <a:t>Tundlike andmete minimaalne säilitamine</a:t>
            </a:r>
          </a:p>
        </p:txBody>
      </p:sp>
    </p:spTree>
  </p:cSld>
  <p:clrMapOvr>
    <a:masterClrMapping/>
  </p:clrMapOvr>
  <p:transition xmlns:p14="http://schemas.microsoft.com/office/powerpoint/2010/main" spd="med" advClick="1"/>
</p:sld>
</file>

<file path=ppt/slides/slide1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0"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681" name="Levinud turvaohud ja nende vält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Levinud turvaohud ja nende vältimine</a:t>
            </a:r>
          </a:p>
        </p:txBody>
      </p:sp>
      <p:sp>
        <p:nvSpPr>
          <p:cNvPr id="682" name="Content Placeholder 2"/>
          <p:cNvSpPr txBox="1"/>
          <p:nvPr>
            <p:ph type="body" idx="1"/>
          </p:nvPr>
        </p:nvSpPr>
        <p:spPr>
          <a:xfrm>
            <a:off x="452437" y="1384118"/>
            <a:ext cx="8239126" cy="3514146"/>
          </a:xfrm>
          <a:prstGeom prst="rect">
            <a:avLst/>
          </a:prstGeom>
        </p:spPr>
        <p:txBody>
          <a:bodyPr/>
          <a:lstStyle/>
          <a:p>
            <a:pPr marL="0" indent="0">
              <a:buSzTx/>
              <a:buNone/>
            </a:pPr>
            <a:r>
              <a:t>Turvalisuse kaitsemeetmed</a:t>
            </a:r>
          </a:p>
          <a:p>
            <a:pPr marL="0" indent="0">
              <a:buSzTx/>
              <a:buNone/>
            </a:pPr>
            <a:r>
              <a:t>XXE vastu:</a:t>
            </a:r>
          </a:p>
          <a:p>
            <a:pPr lvl="1"/>
            <a:r>
              <a:t>XML töötlejate turvaseadistused</a:t>
            </a:r>
          </a:p>
          <a:p>
            <a:pPr lvl="1"/>
            <a:r>
              <a:t>Lihtsamate andmeformaatide kasutamine (JSON)</a:t>
            </a:r>
          </a:p>
          <a:p>
            <a:pPr marL="0" indent="0">
              <a:buSzTx/>
              <a:buNone/>
            </a:pPr>
            <a:r>
              <a:t>Juurdepääsukontrolli tugevdamine:</a:t>
            </a:r>
          </a:p>
          <a:p>
            <a:pPr lvl="1"/>
            <a:r>
              <a:t>Vähimate õiguste printsiip</a:t>
            </a:r>
          </a:p>
          <a:p>
            <a:pPr lvl="1"/>
            <a:r>
              <a:t>Juurdepääsukontrolli rakendamine serveripoolel</a:t>
            </a:r>
          </a:p>
        </p:txBody>
      </p:sp>
    </p:spTree>
  </p:cSld>
  <p:clrMapOvr>
    <a:masterClrMapping/>
  </p:clrMapOvr>
  <p:transition xmlns:p14="http://schemas.microsoft.com/office/powerpoint/2010/main" spd="med" advClick="1"/>
</p:sld>
</file>

<file path=ppt/slides/slide1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6"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687" name="Levinud turvaohud ja nende vält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Levinud turvaohud ja nende vältimine</a:t>
            </a:r>
          </a:p>
        </p:txBody>
      </p:sp>
      <p:sp>
        <p:nvSpPr>
          <p:cNvPr id="688" name="Content Placeholder 2"/>
          <p:cNvSpPr txBox="1"/>
          <p:nvPr>
            <p:ph type="body" idx="1"/>
          </p:nvPr>
        </p:nvSpPr>
        <p:spPr>
          <a:xfrm>
            <a:off x="452437" y="1384118"/>
            <a:ext cx="8239126" cy="3514146"/>
          </a:xfrm>
          <a:prstGeom prst="rect">
            <a:avLst/>
          </a:prstGeom>
        </p:spPr>
        <p:txBody>
          <a:bodyPr/>
          <a:lstStyle/>
          <a:p>
            <a:pPr marL="0" indent="0" defTabSz="877802">
              <a:buSzTx/>
              <a:buNone/>
              <a:defRPr sz="1727"/>
            </a:pPr>
            <a:r>
              <a:t>Turvalisuse kaitsemeetmed</a:t>
            </a:r>
          </a:p>
          <a:p>
            <a:pPr lvl="1" marL="0" indent="438911" defTabSz="877802">
              <a:buSzTx/>
              <a:buNone/>
              <a:defRPr sz="1727"/>
            </a:pPr>
            <a:r>
              <a:t>Turvakonfiguratsiooni parandamine:</a:t>
            </a:r>
          </a:p>
          <a:p>
            <a:pPr lvl="2" marL="1389887" indent="-219455" defTabSz="877802">
              <a:defRPr sz="1727"/>
            </a:pPr>
            <a:r>
              <a:t>Turvalised vaikeväärtused</a:t>
            </a:r>
          </a:p>
          <a:p>
            <a:pPr lvl="2" marL="1389887" indent="-219455" defTabSz="877802">
              <a:defRPr sz="1727"/>
            </a:pPr>
            <a:r>
              <a:t>Minimaalse funktsionaalsusega serverid</a:t>
            </a:r>
          </a:p>
          <a:p>
            <a:pPr lvl="1" marL="0" indent="438911" defTabSz="877802">
              <a:buSzTx/>
              <a:buNone/>
              <a:defRPr sz="1727"/>
            </a:pPr>
            <a:r>
              <a:t>XSS vastu:</a:t>
            </a:r>
          </a:p>
          <a:p>
            <a:pPr lvl="2" marL="1389887" indent="-219455" defTabSz="877802">
              <a:defRPr sz="1727"/>
            </a:pPr>
            <a:r>
              <a:t>Väljundi kodeerimine</a:t>
            </a:r>
          </a:p>
          <a:p>
            <a:pPr lvl="2" marL="1389887" indent="-219455" defTabSz="877802">
              <a:defRPr sz="1727"/>
            </a:pPr>
            <a:r>
              <a:t>Content Security Policy (CSP)</a:t>
            </a:r>
          </a:p>
          <a:p>
            <a:pPr lvl="2" marL="1389887" indent="-219455" defTabSz="877802">
              <a:defRPr sz="1727"/>
            </a:pPr>
            <a:r>
              <a:t>Modernse raamistiku kasutamine</a:t>
            </a:r>
          </a:p>
        </p:txBody>
      </p:sp>
    </p:spTree>
  </p:cSld>
  <p:clrMapOvr>
    <a:masterClrMapping/>
  </p:clrMapOvr>
  <p:transition xmlns:p14="http://schemas.microsoft.com/office/powerpoint/2010/main" spd="med" advClick="1"/>
</p:sld>
</file>

<file path=ppt/slides/slide1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2"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693" name="Levinud turvaohud ja nende vält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Levinud turvaohud ja nende vältimine</a:t>
            </a:r>
          </a:p>
        </p:txBody>
      </p:sp>
      <p:sp>
        <p:nvSpPr>
          <p:cNvPr id="694" name="Content Placeholder 2"/>
          <p:cNvSpPr txBox="1"/>
          <p:nvPr>
            <p:ph type="body" idx="1"/>
          </p:nvPr>
        </p:nvSpPr>
        <p:spPr>
          <a:xfrm>
            <a:off x="452437" y="1384118"/>
            <a:ext cx="8239126" cy="3514146"/>
          </a:xfrm>
          <a:prstGeom prst="rect">
            <a:avLst/>
          </a:prstGeom>
        </p:spPr>
        <p:txBody>
          <a:bodyPr/>
          <a:lstStyle/>
          <a:p>
            <a:pPr marL="0" indent="0" defTabSz="621776">
              <a:spcBef>
                <a:spcPts val="1100"/>
              </a:spcBef>
              <a:buSzTx/>
              <a:buNone/>
              <a:defRPr sz="1224"/>
            </a:pPr>
            <a:r>
              <a:t>Turvalisuse kaitsemeetmed</a:t>
            </a:r>
          </a:p>
          <a:p>
            <a:pPr lvl="1" marL="0" indent="310895" defTabSz="621776">
              <a:spcBef>
                <a:spcPts val="1100"/>
              </a:spcBef>
              <a:buSzTx/>
              <a:buNone/>
              <a:defRPr sz="1224"/>
            </a:pPr>
            <a:r>
              <a:t>Deserialiseerimine:</a:t>
            </a:r>
          </a:p>
          <a:p>
            <a:pPr lvl="2" marL="984504" indent="-155447" defTabSz="621776">
              <a:spcBef>
                <a:spcPts val="1100"/>
              </a:spcBef>
              <a:defRPr sz="1224"/>
            </a:pPr>
            <a:r>
              <a:t>Deserialiseerimine ainult usaldusväärsetest allikatest</a:t>
            </a:r>
          </a:p>
          <a:p>
            <a:pPr lvl="2" marL="984504" indent="-155447" defTabSz="621776">
              <a:spcBef>
                <a:spcPts val="1100"/>
              </a:spcBef>
              <a:defRPr sz="1224"/>
            </a:pPr>
            <a:r>
              <a:t>Tüübikontroll ja valideerimine</a:t>
            </a:r>
          </a:p>
          <a:p>
            <a:pPr lvl="1" marL="0" indent="310895" defTabSz="621776">
              <a:spcBef>
                <a:spcPts val="1100"/>
              </a:spcBef>
              <a:buSzTx/>
              <a:buNone/>
              <a:defRPr sz="1224"/>
            </a:pPr>
            <a:r>
              <a:t>Komponentide haldus:</a:t>
            </a:r>
          </a:p>
          <a:p>
            <a:pPr lvl="2" marL="984504" indent="-155447" defTabSz="621776">
              <a:spcBef>
                <a:spcPts val="1100"/>
              </a:spcBef>
              <a:defRPr sz="1224"/>
            </a:pPr>
            <a:r>
              <a:t>Regulaarne komponentide audit</a:t>
            </a:r>
          </a:p>
          <a:p>
            <a:pPr lvl="2" marL="984504" indent="-155447" defTabSz="621776">
              <a:spcBef>
                <a:spcPts val="1100"/>
              </a:spcBef>
              <a:defRPr sz="1224"/>
            </a:pPr>
            <a:r>
              <a:t>Automaatne haavatavuste skaneerimine</a:t>
            </a:r>
          </a:p>
          <a:p>
            <a:pPr lvl="1" marL="0" indent="310895" defTabSz="621776">
              <a:spcBef>
                <a:spcPts val="1100"/>
              </a:spcBef>
              <a:buSzTx/>
              <a:buNone/>
              <a:defRPr sz="1224"/>
            </a:pPr>
            <a:r>
              <a:t>Logimine ja monitooring:</a:t>
            </a:r>
          </a:p>
          <a:p>
            <a:pPr lvl="2" marL="984504" indent="-155447" defTabSz="621776">
              <a:spcBef>
                <a:spcPts val="1100"/>
              </a:spcBef>
              <a:defRPr sz="1224"/>
            </a:pPr>
            <a:r>
              <a:t>Keskne logisüsteem</a:t>
            </a:r>
          </a:p>
          <a:p>
            <a:pPr lvl="2" marL="984504" indent="-155447" defTabSz="621776">
              <a:spcBef>
                <a:spcPts val="1100"/>
              </a:spcBef>
              <a:defRPr sz="1224"/>
            </a:pPr>
            <a:r>
              <a:t>Reaalajas monitooring ja hoiatused</a:t>
            </a:r>
          </a:p>
          <a:p>
            <a:pPr lvl="2" marL="984504" indent="-155447" defTabSz="621776">
              <a:spcBef>
                <a:spcPts val="1100"/>
              </a:spcBef>
              <a:defRPr sz="1224"/>
            </a:pPr>
            <a:r>
              <a:t>Intsidentide haldusplaan</a:t>
            </a:r>
          </a:p>
        </p:txBody>
      </p:sp>
    </p:spTree>
  </p:cSld>
  <p:clrMapOvr>
    <a:masterClrMapping/>
  </p:clrMapOvr>
  <p:transition xmlns:p14="http://schemas.microsoft.com/office/powerpoint/2010/main" spd="med" advClick="1"/>
</p:sld>
</file>

<file path=ppt/slides/slide1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8"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699" name="Levinud turvaohud ja nende vält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Levinud turvaohud ja nende vältimine</a:t>
            </a:r>
          </a:p>
        </p:txBody>
      </p:sp>
      <p:sp>
        <p:nvSpPr>
          <p:cNvPr id="700" name="Content Placeholder 2"/>
          <p:cNvSpPr txBox="1"/>
          <p:nvPr>
            <p:ph type="body" idx="1"/>
          </p:nvPr>
        </p:nvSpPr>
        <p:spPr>
          <a:xfrm>
            <a:off x="452437" y="1384118"/>
            <a:ext cx="8239126" cy="3514146"/>
          </a:xfrm>
          <a:prstGeom prst="rect">
            <a:avLst/>
          </a:prstGeom>
        </p:spPr>
        <p:txBody>
          <a:bodyPr/>
          <a:lstStyle/>
          <a:p>
            <a:pPr marL="0" indent="0">
              <a:buSzTx/>
              <a:buNone/>
            </a:pPr>
            <a:r>
              <a:t>Logistikaettevõtte turvaohtude vältimine: </a:t>
            </a:r>
          </a:p>
          <a:p>
            <a:pPr lvl="1" marL="749300" indent="-139700">
              <a:defRPr sz="1100"/>
            </a:pPr>
            <a:r>
              <a:t>Süstimisrünnakud: </a:t>
            </a:r>
          </a:p>
          <a:p>
            <a:pPr lvl="2" marL="0" indent="914400">
              <a:buSzTx/>
              <a:buNone/>
              <a:defRPr sz="1100"/>
            </a:pPr>
            <a:r>
              <a:t>- Kõik SQL päringud kasutavad parameetrite sidumist </a:t>
            </a:r>
          </a:p>
          <a:p>
            <a:pPr lvl="2" marL="0" indent="914400">
              <a:buSzTx/>
              <a:buNone/>
              <a:defRPr sz="1100"/>
            </a:pPr>
            <a:r>
              <a:t>- Aadresside otsing valideerib sisendi enne päringut </a:t>
            </a:r>
          </a:p>
          <a:p>
            <a:pPr lvl="1" marL="749300" indent="-139700">
              <a:defRPr sz="1100"/>
            </a:pPr>
            <a:r>
              <a:t>Autentimine: </a:t>
            </a:r>
          </a:p>
          <a:p>
            <a:pPr lvl="2" marL="0" indent="914400">
              <a:buSzTx/>
              <a:buNone/>
              <a:defRPr sz="1100"/>
            </a:pPr>
            <a:r>
              <a:t>- Kõik paroolid vastavad tugevusnõuetele </a:t>
            </a:r>
          </a:p>
          <a:p>
            <a:pPr lvl="2" marL="0" indent="914400">
              <a:buSzTx/>
              <a:buNone/>
              <a:defRPr sz="1100"/>
            </a:pPr>
            <a:r>
              <a:t>- Administraatorid kasutavad MFA-d </a:t>
            </a:r>
          </a:p>
          <a:p>
            <a:pPr lvl="2" marL="0" indent="914400">
              <a:buSzTx/>
              <a:buNone/>
              <a:defRPr sz="1100"/>
            </a:pPr>
            <a:r>
              <a:t>- API-d kasutavad lühiajalisi tokeneid </a:t>
            </a:r>
          </a:p>
        </p:txBody>
      </p:sp>
      <p:sp>
        <p:nvSpPr>
          <p:cNvPr id="701" name="Tundlikud andmed:…"/>
          <p:cNvSpPr txBox="1"/>
          <p:nvPr/>
        </p:nvSpPr>
        <p:spPr>
          <a:xfrm>
            <a:off x="5195984" y="1406614"/>
            <a:ext cx="3607222" cy="3469155"/>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p>
            <a:pPr marL="127000" indent="-127000" defTabSz="914377">
              <a:lnSpc>
                <a:spcPct val="90000"/>
              </a:lnSpc>
              <a:spcBef>
                <a:spcPts val="1600"/>
              </a:spcBef>
              <a:buSzPct val="123000"/>
              <a:buChar char="•"/>
              <a:defRPr sz="1000">
                <a:solidFill>
                  <a:srgbClr val="FFFFFF"/>
                </a:solidFill>
                <a:latin typeface="Chalkboard"/>
                <a:ea typeface="Chalkboard"/>
                <a:cs typeface="Chalkboard"/>
                <a:sym typeface="Chalkboard"/>
              </a:defRPr>
            </a:pPr>
            <a:r>
              <a:t>Tundlikud andmed: </a:t>
            </a:r>
          </a:p>
          <a:p>
            <a:pPr lvl="1" defTabSz="914377">
              <a:lnSpc>
                <a:spcPct val="90000"/>
              </a:lnSpc>
              <a:spcBef>
                <a:spcPts val="1600"/>
              </a:spcBef>
              <a:defRPr sz="1000">
                <a:solidFill>
                  <a:srgbClr val="FFFFFF"/>
                </a:solidFill>
                <a:latin typeface="Chalkboard"/>
                <a:ea typeface="Chalkboard"/>
                <a:cs typeface="Chalkboard"/>
                <a:sym typeface="Chalkboard"/>
              </a:defRPr>
            </a:pPr>
            <a:r>
              <a:t>- Klientide isikuandmed on krüpteeritud </a:t>
            </a:r>
          </a:p>
          <a:p>
            <a:pPr lvl="1" defTabSz="914377">
              <a:lnSpc>
                <a:spcPct val="90000"/>
              </a:lnSpc>
              <a:spcBef>
                <a:spcPts val="1600"/>
              </a:spcBef>
              <a:defRPr sz="1000">
                <a:solidFill>
                  <a:srgbClr val="FFFFFF"/>
                </a:solidFill>
                <a:latin typeface="Chalkboard"/>
                <a:ea typeface="Chalkboard"/>
                <a:cs typeface="Chalkboard"/>
                <a:sym typeface="Chalkboard"/>
              </a:defRPr>
            </a:pPr>
            <a:r>
              <a:t>- Krediitkaardi andmeid ei salvestata </a:t>
            </a:r>
          </a:p>
          <a:p>
            <a:pPr marL="127000" indent="-127000" defTabSz="914377">
              <a:lnSpc>
                <a:spcPct val="90000"/>
              </a:lnSpc>
              <a:spcBef>
                <a:spcPts val="1600"/>
              </a:spcBef>
              <a:buSzPct val="123000"/>
              <a:buChar char="•"/>
              <a:defRPr sz="1000">
                <a:solidFill>
                  <a:srgbClr val="FFFFFF"/>
                </a:solidFill>
                <a:latin typeface="Chalkboard"/>
                <a:ea typeface="Chalkboard"/>
                <a:cs typeface="Chalkboard"/>
                <a:sym typeface="Chalkboard"/>
              </a:defRPr>
            </a:pPr>
            <a:r>
              <a:t>Juurdepääsukontroll: </a:t>
            </a:r>
          </a:p>
          <a:p>
            <a:pPr lvl="1" defTabSz="914377">
              <a:lnSpc>
                <a:spcPct val="90000"/>
              </a:lnSpc>
              <a:spcBef>
                <a:spcPts val="1600"/>
              </a:spcBef>
              <a:defRPr sz="1000">
                <a:solidFill>
                  <a:srgbClr val="FFFFFF"/>
                </a:solidFill>
                <a:latin typeface="Chalkboard"/>
                <a:ea typeface="Chalkboard"/>
                <a:cs typeface="Chalkboard"/>
                <a:sym typeface="Chalkboard"/>
              </a:defRPr>
            </a:pPr>
            <a:r>
              <a:t>- Kliendid näevad ainult oma tellimusi </a:t>
            </a:r>
          </a:p>
          <a:p>
            <a:pPr lvl="1" defTabSz="914377">
              <a:lnSpc>
                <a:spcPct val="90000"/>
              </a:lnSpc>
              <a:spcBef>
                <a:spcPts val="1600"/>
              </a:spcBef>
              <a:defRPr sz="1000">
                <a:solidFill>
                  <a:srgbClr val="FFFFFF"/>
                </a:solidFill>
                <a:latin typeface="Chalkboard"/>
                <a:ea typeface="Chalkboard"/>
                <a:cs typeface="Chalkboard"/>
                <a:sym typeface="Chalkboard"/>
              </a:defRPr>
            </a:pPr>
            <a:r>
              <a:t>- Laotöötajad pääsevad ligi ainult oma lao andmetele </a:t>
            </a:r>
          </a:p>
          <a:p>
            <a:pPr marL="127000" indent="-127000" defTabSz="914377">
              <a:lnSpc>
                <a:spcPct val="90000"/>
              </a:lnSpc>
              <a:spcBef>
                <a:spcPts val="1600"/>
              </a:spcBef>
              <a:buSzPct val="123000"/>
              <a:buChar char="•"/>
              <a:defRPr sz="1000">
                <a:solidFill>
                  <a:srgbClr val="FFFFFF"/>
                </a:solidFill>
                <a:latin typeface="Chalkboard"/>
                <a:ea typeface="Chalkboard"/>
                <a:cs typeface="Chalkboard"/>
                <a:sym typeface="Chalkboard"/>
              </a:defRPr>
            </a:pPr>
            <a:r>
              <a:t>Monitooring: </a:t>
            </a:r>
          </a:p>
          <a:p>
            <a:pPr lvl="1" defTabSz="914377">
              <a:lnSpc>
                <a:spcPct val="90000"/>
              </a:lnSpc>
              <a:spcBef>
                <a:spcPts val="1600"/>
              </a:spcBef>
              <a:defRPr sz="1000">
                <a:solidFill>
                  <a:srgbClr val="FFFFFF"/>
                </a:solidFill>
                <a:latin typeface="Chalkboard"/>
                <a:ea typeface="Chalkboard"/>
                <a:cs typeface="Chalkboard"/>
                <a:sym typeface="Chalkboard"/>
              </a:defRPr>
            </a:pPr>
            <a:r>
              <a:t>- Kõik API päringud logitakse </a:t>
            </a:r>
          </a:p>
          <a:p>
            <a:pPr lvl="1" defTabSz="914377">
              <a:lnSpc>
                <a:spcPct val="90000"/>
              </a:lnSpc>
              <a:spcBef>
                <a:spcPts val="1600"/>
              </a:spcBef>
              <a:defRPr sz="1000">
                <a:solidFill>
                  <a:srgbClr val="FFFFFF"/>
                </a:solidFill>
                <a:latin typeface="Chalkboard"/>
                <a:ea typeface="Chalkboard"/>
                <a:cs typeface="Chalkboard"/>
                <a:sym typeface="Chalkboard"/>
              </a:defRPr>
            </a:pPr>
            <a:r>
              <a:t>- Ebatavalised mustrid käivitavad hoiatused </a:t>
            </a:r>
          </a:p>
          <a:p>
            <a:pPr lvl="1" defTabSz="914377">
              <a:lnSpc>
                <a:spcPct val="90000"/>
              </a:lnSpc>
              <a:spcBef>
                <a:spcPts val="1600"/>
              </a:spcBef>
              <a:defRPr sz="1000">
                <a:solidFill>
                  <a:srgbClr val="FFFFFF"/>
                </a:solidFill>
                <a:latin typeface="Chalkboard"/>
                <a:ea typeface="Chalkboard"/>
                <a:cs typeface="Chalkboard"/>
                <a:sym typeface="Chalkboard"/>
              </a:defRPr>
            </a:pPr>
            <a:r>
              <a:t>- Turvaintsidentide haldusplaan on olemas ja testitud</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Title 1"/>
          <p:cNvSpPr txBox="1"/>
          <p:nvPr>
            <p:ph type="title"/>
          </p:nvPr>
        </p:nvSpPr>
        <p:spPr>
          <a:prstGeom prst="rect">
            <a:avLst/>
          </a:prstGeom>
        </p:spPr>
        <p:txBody>
          <a:bodyPr/>
          <a:lstStyle/>
          <a:p>
            <a:pPr/>
            <a:r>
              <a:t>Põhimõisted ja terminoloogia</a:t>
            </a:r>
          </a:p>
        </p:txBody>
      </p:sp>
      <p:sp>
        <p:nvSpPr>
          <p:cNvPr id="191" name="Content Placeholder 2"/>
          <p:cNvSpPr txBox="1"/>
          <p:nvPr>
            <p:ph type="body" idx="1"/>
          </p:nvPr>
        </p:nvSpPr>
        <p:spPr>
          <a:xfrm>
            <a:off x="457200" y="1200151"/>
            <a:ext cx="6066253" cy="3854961"/>
          </a:xfrm>
          <a:prstGeom prst="rect">
            <a:avLst/>
          </a:prstGeom>
        </p:spPr>
        <p:txBody>
          <a:bodyPr/>
          <a:lstStyle/>
          <a:p>
            <a:pPr marL="0" indent="0" defTabSz="240029">
              <a:spcBef>
                <a:spcPts val="2100"/>
              </a:spcBef>
              <a:buSzTx/>
              <a:buNone/>
              <a:defRPr b="1" sz="1679"/>
            </a:pPr>
            <a:r>
              <a:t>Andmeformaadid</a:t>
            </a:r>
          </a:p>
          <a:p>
            <a:pPr marL="240029" indent="-240029" defTabSz="240029">
              <a:spcBef>
                <a:spcPts val="400"/>
              </a:spcBef>
              <a:defRPr b="1" sz="1679"/>
            </a:pPr>
            <a:r>
              <a:t>JSON</a:t>
            </a:r>
            <a:r>
              <a:rPr b="0"/>
              <a:t> (JavaScript Object Notation) </a:t>
            </a:r>
            <a:br>
              <a:rPr b="0"/>
            </a:br>
            <a:r>
              <a:rPr b="0"/>
              <a:t>- Kergekaaluline andmevahetusformaat</a:t>
            </a:r>
            <a:endParaRPr b="0"/>
          </a:p>
          <a:p>
            <a:pPr marL="240029" indent="-240029" defTabSz="240029">
              <a:spcBef>
                <a:spcPts val="400"/>
              </a:spcBef>
              <a:defRPr b="1" sz="1679"/>
            </a:pPr>
            <a:r>
              <a:t>XML</a:t>
            </a:r>
            <a:r>
              <a:rPr b="0"/>
              <a:t> (eXtensible Markup Language) </a:t>
            </a:r>
            <a:br>
              <a:rPr b="0"/>
            </a:br>
            <a:r>
              <a:rPr b="0"/>
              <a:t>- Märgenduspõhine andmevahetusformaat</a:t>
            </a:r>
            <a:endParaRPr b="0"/>
          </a:p>
          <a:p>
            <a:pPr marL="240029" indent="-240029" defTabSz="240029">
              <a:spcBef>
                <a:spcPts val="400"/>
              </a:spcBef>
              <a:defRPr b="1" sz="1679"/>
            </a:pPr>
            <a:r>
              <a:t>Protocol Buffers</a:t>
            </a:r>
            <a:r>
              <a:rPr b="0"/>
              <a:t> </a:t>
            </a:r>
            <a:br>
              <a:rPr b="0"/>
            </a:br>
            <a:r>
              <a:rPr b="0"/>
              <a:t>- Google’i loodud binaarformaat andmete </a:t>
            </a:r>
            <a:br>
              <a:rPr b="0"/>
            </a:br>
            <a:r>
              <a:rPr b="0"/>
              <a:t>  serialiseerimiseks</a:t>
            </a:r>
            <a:endParaRPr b="0"/>
          </a:p>
          <a:p>
            <a:pPr marL="240029" indent="-240029" defTabSz="240029">
              <a:spcBef>
                <a:spcPts val="400"/>
              </a:spcBef>
              <a:defRPr b="1" sz="1679"/>
            </a:pPr>
            <a:r>
              <a:t>YAML</a:t>
            </a:r>
            <a:r>
              <a:rPr b="0"/>
              <a:t> </a:t>
            </a:r>
            <a:br>
              <a:rPr b="0"/>
            </a:br>
            <a:r>
              <a:rPr b="0"/>
              <a:t>- Inimloetav andmevahetusformaat</a:t>
            </a:r>
            <a:endParaRPr b="0"/>
          </a:p>
          <a:p>
            <a:pPr marL="240029" indent="-240029" defTabSz="240029">
              <a:spcBef>
                <a:spcPts val="400"/>
              </a:spcBef>
              <a:defRPr b="1" sz="1679"/>
            </a:pPr>
            <a:r>
              <a:t>CSV</a:t>
            </a:r>
            <a:r>
              <a:rPr b="0"/>
              <a:t> (Comma-Separated Values) </a:t>
            </a:r>
            <a:br>
              <a:rPr b="0"/>
            </a:br>
            <a:r>
              <a:rPr b="0"/>
              <a:t>- Lihtne tekstipõhine formaat</a:t>
            </a:r>
          </a:p>
        </p:txBody>
      </p:sp>
      <p:pic>
        <p:nvPicPr>
          <p:cNvPr id="192" name="Image" descr="Image"/>
          <p:cNvPicPr>
            <a:picLocks noChangeAspect="1"/>
          </p:cNvPicPr>
          <p:nvPr/>
        </p:nvPicPr>
        <p:blipFill>
          <a:blip r:embed="rId2">
            <a:extLst/>
          </a:blip>
          <a:stretch>
            <a:fillRect/>
          </a:stretch>
        </p:blipFill>
        <p:spPr>
          <a:xfrm>
            <a:off x="6336154" y="1018456"/>
            <a:ext cx="3502380" cy="4031738"/>
          </a:xfrm>
          <a:prstGeom prst="rect">
            <a:avLst/>
          </a:prstGeom>
          <a:ln w="12700">
            <a:miter lim="400000"/>
          </a:ln>
        </p:spPr>
      </p:pic>
      <p:pic>
        <p:nvPicPr>
          <p:cNvPr id="193" name="Image" descr="Image"/>
          <p:cNvPicPr>
            <a:picLocks noChangeAspect="1"/>
          </p:cNvPicPr>
          <p:nvPr/>
        </p:nvPicPr>
        <p:blipFill>
          <a:blip r:embed="rId3">
            <a:extLst/>
          </a:blip>
          <a:stretch>
            <a:fillRect/>
          </a:stretch>
        </p:blipFill>
        <p:spPr>
          <a:xfrm>
            <a:off x="5141619" y="1605314"/>
            <a:ext cx="4084543" cy="2602341"/>
          </a:xfrm>
          <a:prstGeom prst="rect">
            <a:avLst/>
          </a:prstGeom>
          <a:ln w="12700">
            <a:miter lim="400000"/>
          </a:ln>
        </p:spPr>
      </p:pic>
      <p:pic>
        <p:nvPicPr>
          <p:cNvPr id="194" name="Image" descr="Image"/>
          <p:cNvPicPr>
            <a:picLocks noChangeAspect="1"/>
          </p:cNvPicPr>
          <p:nvPr/>
        </p:nvPicPr>
        <p:blipFill>
          <a:blip r:embed="rId4">
            <a:extLst/>
          </a:blip>
          <a:stretch>
            <a:fillRect/>
          </a:stretch>
        </p:blipFill>
        <p:spPr>
          <a:xfrm>
            <a:off x="5446443" y="979004"/>
            <a:ext cx="3843315" cy="3854961"/>
          </a:xfrm>
          <a:prstGeom prst="rect">
            <a:avLst/>
          </a:prstGeom>
          <a:ln w="12700">
            <a:miter lim="400000"/>
          </a:ln>
        </p:spPr>
      </p:pic>
      <p:pic>
        <p:nvPicPr>
          <p:cNvPr id="195" name="Image" descr="Image"/>
          <p:cNvPicPr>
            <a:picLocks noChangeAspect="1"/>
          </p:cNvPicPr>
          <p:nvPr/>
        </p:nvPicPr>
        <p:blipFill>
          <a:blip r:embed="rId5">
            <a:extLst/>
          </a:blip>
          <a:stretch>
            <a:fillRect/>
          </a:stretch>
        </p:blipFill>
        <p:spPr>
          <a:xfrm>
            <a:off x="5409748" y="885811"/>
            <a:ext cx="4033339" cy="4192059"/>
          </a:xfrm>
          <a:prstGeom prst="rect">
            <a:avLst/>
          </a:prstGeom>
          <a:ln w="12700">
            <a:miter lim="400000"/>
          </a:ln>
        </p:spPr>
      </p:pic>
      <p:pic>
        <p:nvPicPr>
          <p:cNvPr id="196" name="Image" descr="Image"/>
          <p:cNvPicPr>
            <a:picLocks noChangeAspect="1"/>
          </p:cNvPicPr>
          <p:nvPr/>
        </p:nvPicPr>
        <p:blipFill>
          <a:blip r:embed="rId6">
            <a:extLst/>
          </a:blip>
          <a:stretch>
            <a:fillRect/>
          </a:stretch>
        </p:blipFill>
        <p:spPr>
          <a:xfrm>
            <a:off x="5493972" y="884328"/>
            <a:ext cx="3646380" cy="419502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192"/>
                                        </p:tgtEl>
                                        <p:attrNameLst>
                                          <p:attrName>style.visibility</p:attrName>
                                        </p:attrNameLst>
                                      </p:cBhvr>
                                      <p:to>
                                        <p:strVal val="hidden"/>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9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xit" nodeType="clickEffect" presetSubtype="0" presetID="1" grpId="3" fill="hold">
                                  <p:stCondLst>
                                    <p:cond delay="0"/>
                                  </p:stCondLst>
                                  <p:iterate type="el" backwards="0">
                                    <p:tmAbs val="0"/>
                                  </p:iterate>
                                  <p:childTnLst>
                                    <p:set>
                                      <p:cBhvr>
                                        <p:cTn id="13" fill="hold">
                                          <p:stCondLst>
                                            <p:cond delay="0"/>
                                          </p:stCondLst>
                                        </p:cTn>
                                        <p:tgtEl>
                                          <p:spTgt spid="193"/>
                                        </p:tgtEl>
                                        <p:attrNameLst>
                                          <p:attrName>style.visibility</p:attrName>
                                        </p:attrNameLst>
                                      </p:cBhvr>
                                      <p:to>
                                        <p:strVal val="hidden"/>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1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xit" nodeType="clickEffect" presetSubtype="0" presetID="1" grpId="5" fill="hold">
                                  <p:stCondLst>
                                    <p:cond delay="0"/>
                                  </p:stCondLst>
                                  <p:iterate type="el" backwards="0">
                                    <p:tmAbs val="0"/>
                                  </p:iterate>
                                  <p:childTnLst>
                                    <p:set>
                                      <p:cBhvr>
                                        <p:cTn id="20" fill="hold">
                                          <p:stCondLst>
                                            <p:cond delay="0"/>
                                          </p:stCondLst>
                                        </p:cTn>
                                        <p:tgtEl>
                                          <p:spTgt spid="194"/>
                                        </p:tgtEl>
                                        <p:attrNameLst>
                                          <p:attrName>style.visibility</p:attrName>
                                        </p:attrNameLst>
                                      </p:cBhvr>
                                      <p:to>
                                        <p:strVal val="hidden"/>
                                      </p:to>
                                    </p:set>
                                  </p:childTnLst>
                                </p:cTn>
                              </p:par>
                            </p:childTnLst>
                          </p:cTn>
                        </p:par>
                        <p:par>
                          <p:cTn id="21" fill="hold">
                            <p:stCondLst>
                              <p:cond delay="0"/>
                            </p:stCondLst>
                            <p:childTnLst>
                              <p:par>
                                <p:cTn id="22" presetClass="entr" nodeType="afterEffect" presetSubtype="0" presetID="1" grpId="6" fill="hold">
                                  <p:stCondLst>
                                    <p:cond delay="0"/>
                                  </p:stCondLst>
                                  <p:iterate type="el" backwards="0">
                                    <p:tmAbs val="0"/>
                                  </p:iterate>
                                  <p:childTnLst>
                                    <p:set>
                                      <p:cBhvr>
                                        <p:cTn id="23" fill="hold"/>
                                        <p:tgtEl>
                                          <p:spTgt spid="19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xit" nodeType="clickEffect" presetSubtype="0" presetID="1" grpId="7" fill="hold">
                                  <p:stCondLst>
                                    <p:cond delay="0"/>
                                  </p:stCondLst>
                                  <p:iterate type="el" backwards="0">
                                    <p:tmAbs val="0"/>
                                  </p:iterate>
                                  <p:childTnLst>
                                    <p:set>
                                      <p:cBhvr>
                                        <p:cTn id="27" fill="hold">
                                          <p:stCondLst>
                                            <p:cond delay="0"/>
                                          </p:stCondLst>
                                        </p:cTn>
                                        <p:tgtEl>
                                          <p:spTgt spid="195"/>
                                        </p:tgtEl>
                                        <p:attrNameLst>
                                          <p:attrName>style.visibility</p:attrName>
                                        </p:attrNameLst>
                                      </p:cBhvr>
                                      <p:to>
                                        <p:strVal val="hidden"/>
                                      </p:to>
                                    </p:set>
                                  </p:childTnLst>
                                </p:cTn>
                              </p:par>
                            </p:childTnLst>
                          </p:cTn>
                        </p:par>
                        <p:par>
                          <p:cTn id="28" fill="hold">
                            <p:stCondLst>
                              <p:cond delay="0"/>
                            </p:stCondLst>
                            <p:childTnLst>
                              <p:par>
                                <p:cTn id="29" presetClass="entr" nodeType="afterEffect" presetSubtype="0" presetID="1" grpId="8" fill="hold">
                                  <p:stCondLst>
                                    <p:cond delay="0"/>
                                  </p:stCondLst>
                                  <p:iterate type="el" backwards="0">
                                    <p:tmAbs val="0"/>
                                  </p:iterate>
                                  <p:childTnLst>
                                    <p:set>
                                      <p:cBhvr>
                                        <p:cTn id="30" fill="hold"/>
                                        <p:tgtEl>
                                          <p:spTgt spid="1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4" grpId="4"/>
      <p:bldP build="whole" bldLvl="1" animBg="1" rev="0" advAuto="0" spid="194" grpId="5"/>
      <p:bldP build="whole" bldLvl="1" animBg="1" rev="0" advAuto="0" spid="196" grpId="8"/>
      <p:bldP build="whole" bldLvl="1" animBg="1" rev="0" advAuto="0" spid="195" grpId="6"/>
      <p:bldP build="whole" bldLvl="1" animBg="1" rev="0" advAuto="0" spid="195" grpId="7"/>
      <p:bldP build="whole" bldLvl="1" animBg="1" rev="0" advAuto="0" spid="193" grpId="2"/>
      <p:bldP build="whole" bldLvl="1" animBg="1" rev="0" advAuto="0" spid="193" grpId="3"/>
      <p:bldP build="whole" bldLvl="1" animBg="1" rev="0" advAuto="0" spid="192" grpId="1"/>
    </p:bldLst>
  </p:timing>
</p:sld>
</file>

<file path=ppt/slides/slide1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5"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06" name="Content Placeholder 2"/>
          <p:cNvSpPr txBox="1"/>
          <p:nvPr>
            <p:ph type="body" idx="1"/>
          </p:nvPr>
        </p:nvSpPr>
        <p:spPr>
          <a:xfrm>
            <a:off x="452437" y="1237288"/>
            <a:ext cx="8239126" cy="3667725"/>
          </a:xfrm>
          <a:prstGeom prst="rect">
            <a:avLst/>
          </a:prstGeom>
        </p:spPr>
        <p:txBody>
          <a:bodyPr/>
          <a:lstStyle/>
          <a:p>
            <a:pPr marL="0" indent="0" algn="ctr" defTabSz="850370">
              <a:spcBef>
                <a:spcPts val="1500"/>
              </a:spcBef>
              <a:buSzTx/>
              <a:buNone/>
              <a:defRPr sz="1674"/>
            </a:pPr>
            <a:r>
              <a:t>Arvutiprogrammide vaheline suhtlus areneb pidevalt, et vastata kaasaegsete ärivajaduste ja tehnoloogiliste võimaluste nõudmistele. Järgnevalt käsitleme olulisemaid trende ja tehnoloogiaid, mis mõjutavad programmide vahelist suhtlust tänapäeval ja lähitulevikus.</a:t>
            </a:r>
          </a:p>
          <a:p>
            <a:pPr marL="212597" indent="-212597" defTabSz="850370">
              <a:spcBef>
                <a:spcPts val="1500"/>
              </a:spcBef>
              <a:defRPr sz="1674"/>
            </a:pPr>
            <a:r>
              <a:t>Pilvepõhised integratsiooniteenused</a:t>
            </a:r>
          </a:p>
          <a:p>
            <a:pPr marL="212597" indent="-212597" defTabSz="850370">
              <a:spcBef>
                <a:spcPts val="1500"/>
              </a:spcBef>
              <a:defRPr sz="1674"/>
            </a:pPr>
            <a:r>
              <a:t>Serverless arhitektuur</a:t>
            </a:r>
          </a:p>
          <a:p>
            <a:pPr marL="212597" indent="-212597" defTabSz="850370">
              <a:spcBef>
                <a:spcPts val="1500"/>
              </a:spcBef>
              <a:defRPr sz="1674"/>
            </a:pPr>
            <a:r>
              <a:t>API-first lähenemine</a:t>
            </a:r>
          </a:p>
          <a:p>
            <a:pPr marL="212597" indent="-212597" defTabSz="850370">
              <a:spcBef>
                <a:spcPts val="1500"/>
              </a:spcBef>
              <a:defRPr sz="1674"/>
            </a:pPr>
            <a:r>
              <a:t>GraphQL</a:t>
            </a:r>
          </a:p>
          <a:p>
            <a:pPr marL="212597" indent="-212597" defTabSz="850370">
              <a:spcBef>
                <a:spcPts val="1500"/>
              </a:spcBef>
              <a:defRPr sz="1674"/>
            </a:pPr>
            <a:r>
              <a:t>Konteineriseerimine ja orkestreerimine (Docker, Kubernetes)</a:t>
            </a:r>
          </a:p>
          <a:p>
            <a:pPr marL="212597" indent="-212597" defTabSz="850370">
              <a:spcBef>
                <a:spcPts val="1500"/>
              </a:spcBef>
              <a:defRPr sz="1674"/>
            </a:pPr>
            <a:r>
              <a:t>Tulevikutrendid</a:t>
            </a:r>
          </a:p>
        </p:txBody>
      </p:sp>
    </p:spTree>
  </p:cSld>
  <p:clrMapOvr>
    <a:masterClrMapping/>
  </p:clrMapOvr>
  <p:transition xmlns:p14="http://schemas.microsoft.com/office/powerpoint/2010/main" spd="med" advClick="1"/>
</p:sld>
</file>

<file path=ppt/slides/slide1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8"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09" name="Pilvepõhised integratsiooniteenuse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Pilvepõhised integratsiooniteenused</a:t>
            </a:r>
          </a:p>
        </p:txBody>
      </p:sp>
      <p:sp>
        <p:nvSpPr>
          <p:cNvPr id="710" name="Content Placeholder 2"/>
          <p:cNvSpPr txBox="1"/>
          <p:nvPr>
            <p:ph type="body" idx="1"/>
          </p:nvPr>
        </p:nvSpPr>
        <p:spPr>
          <a:xfrm>
            <a:off x="452437" y="1307328"/>
            <a:ext cx="8239126" cy="3667726"/>
          </a:xfrm>
          <a:prstGeom prst="rect">
            <a:avLst/>
          </a:prstGeom>
        </p:spPr>
        <p:txBody>
          <a:bodyPr/>
          <a:lstStyle/>
          <a:p>
            <a:pPr marL="0" indent="0" algn="ctr" defTabSz="795508">
              <a:spcBef>
                <a:spcPts val="1400"/>
              </a:spcBef>
              <a:buSzTx/>
              <a:buNone/>
              <a:defRPr sz="1566"/>
            </a:pPr>
            <a:r>
              <a:t>Pilvepõhised integratsiooniteenused (iPaaS - Integration Platform as a Service) pakuvad terviklikku lahendust erinevate rakenduste, andmete ja protsesside integreerimiseks pilvekeskkonnas.</a:t>
            </a:r>
          </a:p>
          <a:p>
            <a:pPr marL="0" indent="0" defTabSz="795508">
              <a:spcBef>
                <a:spcPts val="1400"/>
              </a:spcBef>
              <a:buSzTx/>
              <a:buNone/>
              <a:defRPr sz="1566"/>
            </a:pPr>
            <a:r>
              <a:t>iPaaS põhiomadused</a:t>
            </a:r>
          </a:p>
          <a:p>
            <a:pPr marL="198881" indent="-198881" defTabSz="795508">
              <a:spcBef>
                <a:spcPts val="1400"/>
              </a:spcBef>
              <a:defRPr sz="1566"/>
            </a:pPr>
            <a:r>
              <a:t>Valmis konnektorid - eelnevalt loodud ühendused populaarsete rakenduste ja teenustega</a:t>
            </a:r>
          </a:p>
          <a:p>
            <a:pPr marL="198881" indent="-198881" defTabSz="795508">
              <a:spcBef>
                <a:spcPts val="1400"/>
              </a:spcBef>
              <a:defRPr sz="1566"/>
            </a:pPr>
            <a:r>
              <a:t>Visuaalsed töövood - integratsioonide loomine visuaalsete tööriistadega, vähese koodiga</a:t>
            </a:r>
          </a:p>
          <a:p>
            <a:pPr marL="198881" indent="-198881" defTabSz="795508">
              <a:spcBef>
                <a:spcPts val="1400"/>
              </a:spcBef>
              <a:defRPr sz="1566"/>
            </a:pPr>
            <a:r>
              <a:t>Skaleeritavus - automaatne skaleerumine vastavalt koormusele</a:t>
            </a:r>
          </a:p>
          <a:p>
            <a:pPr marL="198881" indent="-198881" defTabSz="795508">
              <a:spcBef>
                <a:spcPts val="1400"/>
              </a:spcBef>
              <a:defRPr sz="1566"/>
            </a:pPr>
            <a:r>
              <a:t>Monitooring - integratsioonide jälgimine ja probleemide tuvastamine</a:t>
            </a:r>
          </a:p>
          <a:p>
            <a:pPr marL="198881" indent="-198881" defTabSz="795508">
              <a:spcBef>
                <a:spcPts val="1400"/>
              </a:spcBef>
              <a:defRPr sz="1566"/>
            </a:pPr>
            <a:r>
              <a:t>Turvalisus - sisseehitatud turvamehhanismid andmete kaitseks</a:t>
            </a:r>
          </a:p>
        </p:txBody>
      </p:sp>
    </p:spTree>
  </p:cSld>
  <p:clrMapOvr>
    <a:masterClrMapping/>
  </p:clrMapOvr>
  <p:transition xmlns:p14="http://schemas.microsoft.com/office/powerpoint/2010/main" spd="med" advClick="1"/>
</p:sld>
</file>

<file path=ppt/slides/slide1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2"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13" name="Pilvepõhised integratsiooniteenuse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Pilvepõhised integratsiooniteenused</a:t>
            </a:r>
          </a:p>
        </p:txBody>
      </p:sp>
      <p:sp>
        <p:nvSpPr>
          <p:cNvPr id="714" name="Content Placeholder 2"/>
          <p:cNvSpPr txBox="1"/>
          <p:nvPr>
            <p:ph type="body" idx="1"/>
          </p:nvPr>
        </p:nvSpPr>
        <p:spPr>
          <a:xfrm>
            <a:off x="452437" y="1307328"/>
            <a:ext cx="8239126" cy="3667726"/>
          </a:xfrm>
          <a:prstGeom prst="rect">
            <a:avLst/>
          </a:prstGeom>
        </p:spPr>
        <p:txBody>
          <a:bodyPr/>
          <a:lstStyle/>
          <a:p>
            <a:pPr marL="0" indent="0">
              <a:buSzTx/>
              <a:buNone/>
            </a:pPr>
            <a:r>
              <a:t>Populaarsed iPaaS lahendused</a:t>
            </a:r>
          </a:p>
          <a:p>
            <a:pPr lvl="1"/>
            <a:r>
              <a:t>MuleSoft Anypoint Platform - ettevõttetaseme integratsioonilahendus</a:t>
            </a:r>
          </a:p>
          <a:p>
            <a:pPr lvl="1"/>
            <a:r>
              <a:t>Dell Boomi - pilvepõhine integratsiooniteenuste platvorm</a:t>
            </a:r>
          </a:p>
          <a:p>
            <a:pPr lvl="1"/>
            <a:r>
              <a:t>Informatica Intelligent Cloud Services - andmete integratsioon ja haldus</a:t>
            </a:r>
          </a:p>
          <a:p>
            <a:pPr lvl="1"/>
            <a:r>
              <a:t>Microsoft Azure Integration Services - Microsofti pilvepõhised integratsiooniteenused</a:t>
            </a:r>
          </a:p>
          <a:p>
            <a:pPr lvl="1"/>
            <a:r>
              <a:t>Zapier - lihtne automatiseerimistööriist rakenduste ühendamiseks</a:t>
            </a:r>
          </a:p>
        </p:txBody>
      </p:sp>
    </p:spTree>
  </p:cSld>
  <p:clrMapOvr>
    <a:masterClrMapping/>
  </p:clrMapOvr>
  <p:transition xmlns:p14="http://schemas.microsoft.com/office/powerpoint/2010/main" spd="med" advClick="1"/>
</p:sld>
</file>

<file path=ppt/slides/slide1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6"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17" name="Pilvepõhised integratsiooniteenuse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Pilvepõhised integratsiooniteenused</a:t>
            </a:r>
          </a:p>
        </p:txBody>
      </p:sp>
      <p:sp>
        <p:nvSpPr>
          <p:cNvPr id="718" name="Content Placeholder 2"/>
          <p:cNvSpPr txBox="1"/>
          <p:nvPr>
            <p:ph type="body" idx="1"/>
          </p:nvPr>
        </p:nvSpPr>
        <p:spPr>
          <a:xfrm>
            <a:off x="452437" y="1307328"/>
            <a:ext cx="8239126" cy="3667726"/>
          </a:xfrm>
          <a:prstGeom prst="rect">
            <a:avLst/>
          </a:prstGeom>
        </p:spPr>
        <p:txBody>
          <a:bodyPr/>
          <a:lstStyle/>
          <a:p>
            <a:pPr marL="0" indent="0">
              <a:buSzTx/>
              <a:buNone/>
            </a:pPr>
            <a:r>
              <a:t>Eelised</a:t>
            </a:r>
          </a:p>
          <a:p>
            <a:pPr lvl="1"/>
            <a:r>
              <a:t>Kiire juurutamine - vähem arendust ja seadistamist</a:t>
            </a:r>
          </a:p>
          <a:p>
            <a:pPr lvl="1"/>
            <a:r>
              <a:t>Madalam kulu - vähem vajadust spetsialiseeritud arendajate järele</a:t>
            </a:r>
          </a:p>
          <a:p>
            <a:pPr lvl="1"/>
            <a:r>
              <a:t>Paindlikkus - lihtne kohandada muutuvate ärivajaduste järgi</a:t>
            </a:r>
          </a:p>
          <a:p>
            <a:pPr lvl="1"/>
            <a:r>
              <a:t>Hoolduse lihtsus - teenusepakkuja haldab infrastruktuuri</a:t>
            </a:r>
          </a:p>
        </p:txBody>
      </p:sp>
    </p:spTree>
  </p:cSld>
  <p:clrMapOvr>
    <a:masterClrMapping/>
  </p:clrMapOvr>
  <p:transition xmlns:p14="http://schemas.microsoft.com/office/powerpoint/2010/main" spd="med" advClick="1"/>
</p:sld>
</file>

<file path=ppt/slides/slide1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0"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21" name="Pilvepõhised integratsiooniteenuse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Pilvepõhised integratsiooniteenused</a:t>
            </a:r>
          </a:p>
        </p:txBody>
      </p:sp>
      <p:sp>
        <p:nvSpPr>
          <p:cNvPr id="722" name="Content Placeholder 2"/>
          <p:cNvSpPr txBox="1"/>
          <p:nvPr>
            <p:ph type="body" idx="1"/>
          </p:nvPr>
        </p:nvSpPr>
        <p:spPr>
          <a:xfrm>
            <a:off x="452437" y="1307328"/>
            <a:ext cx="8239126" cy="3667726"/>
          </a:xfrm>
          <a:prstGeom prst="rect">
            <a:avLst/>
          </a:prstGeom>
        </p:spPr>
        <p:txBody>
          <a:bodyPr/>
          <a:lstStyle/>
          <a:p>
            <a:pPr marL="0" indent="0">
              <a:buSzTx/>
              <a:buNone/>
            </a:pPr>
            <a:r>
              <a:t>Logistikaettevõte kasutab </a:t>
            </a:r>
            <a:br/>
            <a:r>
              <a:t>iPaaS lahendust, et integreerida: </a:t>
            </a:r>
          </a:p>
          <a:p>
            <a:pPr marL="0" indent="0">
              <a:buSzTx/>
              <a:buNone/>
              <a:defRPr sz="1200"/>
            </a:pPr>
            <a:r>
              <a:t>- E-poodide platvormid </a:t>
            </a:r>
            <a:br/>
            <a:r>
              <a:t>   (Shopify, WooCommerce, Magento) </a:t>
            </a:r>
          </a:p>
          <a:p>
            <a:pPr marL="0" indent="0">
              <a:buSzTx/>
              <a:buNone/>
              <a:defRPr sz="1200"/>
            </a:pPr>
            <a:r>
              <a:t>- Laohaldussüsteem </a:t>
            </a:r>
          </a:p>
          <a:p>
            <a:pPr marL="0" indent="0">
              <a:buSzTx/>
              <a:buNone/>
              <a:defRPr sz="1200"/>
            </a:pPr>
            <a:r>
              <a:t>- Transpordijuhtimissüsteem </a:t>
            </a:r>
          </a:p>
          <a:p>
            <a:pPr marL="0" indent="0">
              <a:buSzTx/>
              <a:buNone/>
              <a:defRPr sz="1200"/>
            </a:pPr>
            <a:r>
              <a:t>- Raamatupidamistarkvara </a:t>
            </a:r>
          </a:p>
          <a:p>
            <a:pPr marL="0" indent="0">
              <a:buSzTx/>
              <a:buNone/>
              <a:defRPr sz="1200"/>
            </a:pPr>
            <a:r>
              <a:t>- CRM süsteem</a:t>
            </a:r>
          </a:p>
        </p:txBody>
      </p:sp>
      <p:sp>
        <p:nvSpPr>
          <p:cNvPr id="723" name="Integratsioonid võimaldavad:…"/>
          <p:cNvSpPr txBox="1"/>
          <p:nvPr/>
        </p:nvSpPr>
        <p:spPr>
          <a:xfrm>
            <a:off x="4746949" y="1343153"/>
            <a:ext cx="3780475" cy="2725449"/>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p>
            <a:pPr defTabSz="914377">
              <a:lnSpc>
                <a:spcPct val="90000"/>
              </a:lnSpc>
              <a:spcBef>
                <a:spcPts val="1600"/>
              </a:spcBef>
              <a:defRPr>
                <a:solidFill>
                  <a:srgbClr val="FFFFFF"/>
                </a:solidFill>
                <a:latin typeface="Chalkboard"/>
                <a:ea typeface="Chalkboard"/>
                <a:cs typeface="Chalkboard"/>
                <a:sym typeface="Chalkboard"/>
              </a:defRPr>
            </a:pPr>
            <a:r>
              <a:t>Integratsioonid võimaldavad:</a:t>
            </a:r>
          </a:p>
          <a:p>
            <a:pPr defTabSz="914377">
              <a:lnSpc>
                <a:spcPct val="90000"/>
              </a:lnSpc>
              <a:spcBef>
                <a:spcPts val="1600"/>
              </a:spcBef>
              <a:defRPr>
                <a:solidFill>
                  <a:srgbClr val="FFFFFF"/>
                </a:solidFill>
                <a:latin typeface="Chalkboard"/>
                <a:ea typeface="Chalkboard"/>
                <a:cs typeface="Chalkboard"/>
                <a:sym typeface="Chalkboard"/>
              </a:defRPr>
            </a:pPr>
            <a:r>
              <a:t> </a:t>
            </a:r>
          </a:p>
          <a:p>
            <a:pPr defTabSz="914377">
              <a:lnSpc>
                <a:spcPct val="90000"/>
              </a:lnSpc>
              <a:spcBef>
                <a:spcPts val="1600"/>
              </a:spcBef>
              <a:defRPr sz="1200">
                <a:solidFill>
                  <a:srgbClr val="FFFFFF"/>
                </a:solidFill>
                <a:latin typeface="Chalkboard"/>
                <a:ea typeface="Chalkboard"/>
                <a:cs typeface="Chalkboard"/>
                <a:sym typeface="Chalkboard"/>
              </a:defRPr>
            </a:pPr>
            <a:r>
              <a:t>- Automaatset tellimuste importi e-poodidest </a:t>
            </a:r>
          </a:p>
          <a:p>
            <a:pPr defTabSz="914377">
              <a:lnSpc>
                <a:spcPct val="90000"/>
              </a:lnSpc>
              <a:spcBef>
                <a:spcPts val="1600"/>
              </a:spcBef>
              <a:defRPr sz="1200">
                <a:solidFill>
                  <a:srgbClr val="FFFFFF"/>
                </a:solidFill>
                <a:latin typeface="Chalkboard"/>
                <a:ea typeface="Chalkboard"/>
                <a:cs typeface="Chalkboard"/>
                <a:sym typeface="Chalkboard"/>
              </a:defRPr>
            </a:pPr>
            <a:r>
              <a:t>- Laosaldode sünkroniseerimist kõigi müügikanalitega </a:t>
            </a:r>
          </a:p>
          <a:p>
            <a:pPr defTabSz="914377">
              <a:lnSpc>
                <a:spcPct val="90000"/>
              </a:lnSpc>
              <a:spcBef>
                <a:spcPts val="1600"/>
              </a:spcBef>
              <a:defRPr sz="1200">
                <a:solidFill>
                  <a:srgbClr val="FFFFFF"/>
                </a:solidFill>
                <a:latin typeface="Chalkboard"/>
                <a:ea typeface="Chalkboard"/>
                <a:cs typeface="Chalkboard"/>
                <a:sym typeface="Chalkboard"/>
              </a:defRPr>
            </a:pPr>
            <a:r>
              <a:t>- Optimaalse transpordi planeerimist </a:t>
            </a:r>
          </a:p>
          <a:p>
            <a:pPr defTabSz="914377">
              <a:lnSpc>
                <a:spcPct val="90000"/>
              </a:lnSpc>
              <a:spcBef>
                <a:spcPts val="1600"/>
              </a:spcBef>
              <a:defRPr sz="1200">
                <a:solidFill>
                  <a:srgbClr val="FFFFFF"/>
                </a:solidFill>
                <a:latin typeface="Chalkboard"/>
                <a:ea typeface="Chalkboard"/>
                <a:cs typeface="Chalkboard"/>
                <a:sym typeface="Chalkboard"/>
              </a:defRPr>
            </a:pPr>
            <a:r>
              <a:t>- Automaatset arvete genereerimist </a:t>
            </a:r>
          </a:p>
          <a:p>
            <a:pPr defTabSz="914377">
              <a:lnSpc>
                <a:spcPct val="90000"/>
              </a:lnSpc>
              <a:spcBef>
                <a:spcPts val="1600"/>
              </a:spcBef>
              <a:defRPr sz="1200">
                <a:solidFill>
                  <a:srgbClr val="FFFFFF"/>
                </a:solidFill>
                <a:latin typeface="Chalkboard"/>
                <a:ea typeface="Chalkboard"/>
                <a:cs typeface="Chalkboard"/>
                <a:sym typeface="Chalkboard"/>
              </a:defRPr>
            </a:pPr>
            <a:r>
              <a:t>- Klientide teavitamist saadetiste olekust</a:t>
            </a:r>
          </a:p>
        </p:txBody>
      </p:sp>
    </p:spTree>
  </p:cSld>
  <p:clrMapOvr>
    <a:masterClrMapping/>
  </p:clrMapOvr>
  <p:transition xmlns:p14="http://schemas.microsoft.com/office/powerpoint/2010/main" spd="med" advClick="1"/>
</p:sld>
</file>

<file path=ppt/slides/slide1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5"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26" name="Serverless arhitektuur"/>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Serverless arhitektuur</a:t>
            </a:r>
          </a:p>
        </p:txBody>
      </p:sp>
      <p:sp>
        <p:nvSpPr>
          <p:cNvPr id="727" name="Content Placeholder 2"/>
          <p:cNvSpPr txBox="1"/>
          <p:nvPr>
            <p:ph type="body" idx="1"/>
          </p:nvPr>
        </p:nvSpPr>
        <p:spPr>
          <a:xfrm>
            <a:off x="452437" y="1307328"/>
            <a:ext cx="8239126" cy="3667726"/>
          </a:xfrm>
          <a:prstGeom prst="rect">
            <a:avLst/>
          </a:prstGeom>
        </p:spPr>
        <p:txBody>
          <a:bodyPr/>
          <a:lstStyle/>
          <a:p>
            <a:pPr marL="0" indent="0" defTabSz="813795">
              <a:spcBef>
                <a:spcPts val="1500"/>
              </a:spcBef>
              <a:buSzTx/>
              <a:buNone/>
              <a:defRPr sz="1602"/>
            </a:pPr>
            <a:r>
              <a:t>Serverless arhitektuur (või funktsioonipõhine arvutus, FaaS - Function as a Service) on pilvandmetöötluse mudel, kus arendajad kirjutavad ja juurutavad koodi funktsioonidena, ilma et nad peaksid muretsema aluseks oleva infrastruktuuri pärast.</a:t>
            </a:r>
          </a:p>
          <a:p>
            <a:pPr marL="0" indent="0" defTabSz="813795">
              <a:spcBef>
                <a:spcPts val="1500"/>
              </a:spcBef>
              <a:buSzTx/>
              <a:buNone/>
              <a:defRPr sz="1602"/>
            </a:pPr>
            <a:r>
              <a:t>Põhiomadused</a:t>
            </a:r>
          </a:p>
          <a:p>
            <a:pPr lvl="1" marL="745997" indent="-203454" defTabSz="813795">
              <a:spcBef>
                <a:spcPts val="1500"/>
              </a:spcBef>
              <a:defRPr sz="1602"/>
            </a:pPr>
            <a:r>
              <a:t>Funktsioonipõhisus - kood on organiseeritud väikesteks, spetsiifilisteks funktsioonideks</a:t>
            </a:r>
          </a:p>
          <a:p>
            <a:pPr lvl="1" marL="745997" indent="-203454" defTabSz="813795">
              <a:spcBef>
                <a:spcPts val="1500"/>
              </a:spcBef>
              <a:defRPr sz="1602"/>
            </a:pPr>
            <a:r>
              <a:t>Sündmuspõhine käivitamine - funktsioonid käivitatakse vastusena sündmustele</a:t>
            </a:r>
          </a:p>
          <a:p>
            <a:pPr lvl="1" marL="745997" indent="-203454" defTabSz="813795">
              <a:spcBef>
                <a:spcPts val="1500"/>
              </a:spcBef>
              <a:defRPr sz="1602"/>
            </a:pPr>
            <a:r>
              <a:t>Automaatne skaleerumine - funktsioonide instantse luuakse vastavalt vajadusele</a:t>
            </a:r>
          </a:p>
          <a:p>
            <a:pPr lvl="1" marL="745997" indent="-203454" defTabSz="813795">
              <a:spcBef>
                <a:spcPts val="1500"/>
              </a:spcBef>
              <a:defRPr sz="1602"/>
            </a:pPr>
            <a:r>
              <a:t>Kasutuspõhine arveldus - maksad ainult funktsiooni käitamise aja eest</a:t>
            </a:r>
          </a:p>
          <a:p>
            <a:pPr lvl="1" marL="745997" indent="-203454" defTabSz="813795">
              <a:spcBef>
                <a:spcPts val="1500"/>
              </a:spcBef>
              <a:defRPr sz="1602"/>
            </a:pPr>
            <a:r>
              <a:t>Halduseta infrastruktuur - ei ole vaja hallata servereid</a:t>
            </a:r>
          </a:p>
        </p:txBody>
      </p:sp>
    </p:spTree>
  </p:cSld>
  <p:clrMapOvr>
    <a:masterClrMapping/>
  </p:clrMapOvr>
  <p:transition xmlns:p14="http://schemas.microsoft.com/office/powerpoint/2010/main" spd="med" advClick="1"/>
</p:sld>
</file>

<file path=ppt/slides/slide1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9"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30" name="Serverless arhitektuur"/>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Serverless arhitektuur</a:t>
            </a:r>
          </a:p>
        </p:txBody>
      </p:sp>
      <p:sp>
        <p:nvSpPr>
          <p:cNvPr id="731" name="Content Placeholder 2"/>
          <p:cNvSpPr txBox="1"/>
          <p:nvPr>
            <p:ph type="body" idx="1"/>
          </p:nvPr>
        </p:nvSpPr>
        <p:spPr>
          <a:xfrm>
            <a:off x="452437" y="1307328"/>
            <a:ext cx="8239126" cy="3667726"/>
          </a:xfrm>
          <a:prstGeom prst="rect">
            <a:avLst/>
          </a:prstGeom>
        </p:spPr>
        <p:txBody>
          <a:bodyPr/>
          <a:lstStyle/>
          <a:p>
            <a:pPr marL="0" indent="0">
              <a:buSzTx/>
              <a:buNone/>
            </a:pPr>
            <a:r>
              <a:t>Populaarsed serverless platvormid</a:t>
            </a:r>
          </a:p>
          <a:p>
            <a:pPr/>
            <a:r>
              <a:t>AWS Lambda - Amazoni serverless platvorm</a:t>
            </a:r>
          </a:p>
          <a:p>
            <a:pPr/>
            <a:r>
              <a:t>Azure Functions - Microsofti serverless lahendus</a:t>
            </a:r>
          </a:p>
          <a:p>
            <a:pPr/>
            <a:r>
              <a:t>Google Cloud Functions - Google’i funktsioonipõhine teenus</a:t>
            </a:r>
          </a:p>
          <a:p>
            <a:pPr/>
            <a:r>
              <a:t>IBM Cloud Functions - IBM-i serverless platvorm</a:t>
            </a:r>
          </a:p>
          <a:p>
            <a:pPr/>
            <a:r>
              <a:t>Cloudflare Workers - serverilähedane serverless platvorm</a:t>
            </a:r>
          </a:p>
        </p:txBody>
      </p:sp>
    </p:spTree>
  </p:cSld>
  <p:clrMapOvr>
    <a:masterClrMapping/>
  </p:clrMapOvr>
  <p:transition xmlns:p14="http://schemas.microsoft.com/office/powerpoint/2010/main" spd="med" advClick="1"/>
</p:sld>
</file>

<file path=ppt/slides/slide1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3"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34" name="Serverless arhitektuur"/>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Serverless arhitektuur</a:t>
            </a:r>
          </a:p>
        </p:txBody>
      </p:sp>
      <p:sp>
        <p:nvSpPr>
          <p:cNvPr id="735" name="Content Placeholder 2"/>
          <p:cNvSpPr txBox="1"/>
          <p:nvPr>
            <p:ph type="body" idx="1"/>
          </p:nvPr>
        </p:nvSpPr>
        <p:spPr>
          <a:xfrm>
            <a:off x="452437" y="1307328"/>
            <a:ext cx="8239126" cy="3667726"/>
          </a:xfrm>
          <a:prstGeom prst="rect">
            <a:avLst/>
          </a:prstGeom>
        </p:spPr>
        <p:txBody>
          <a:bodyPr/>
          <a:lstStyle/>
          <a:p>
            <a:pPr marL="0" indent="0" defTabSz="731501">
              <a:spcBef>
                <a:spcPts val="1300"/>
              </a:spcBef>
              <a:buSzTx/>
              <a:buNone/>
              <a:defRPr sz="1440"/>
            </a:pPr>
            <a:r>
              <a:t>Eelised</a:t>
            </a:r>
          </a:p>
          <a:p>
            <a:pPr lvl="1" marL="670559" indent="-182880" defTabSz="731501">
              <a:spcBef>
                <a:spcPts val="1300"/>
              </a:spcBef>
              <a:defRPr sz="1440"/>
            </a:pPr>
            <a:r>
              <a:t>Madalam kulu - maksad ainult tegeliku kasutuse eest</a:t>
            </a:r>
          </a:p>
          <a:p>
            <a:pPr lvl="1" marL="670559" indent="-182880" defTabSz="731501">
              <a:spcBef>
                <a:spcPts val="1300"/>
              </a:spcBef>
              <a:defRPr sz="1440"/>
            </a:pPr>
            <a:r>
              <a:t>Skaleeritavus - automaatne skaleerumine ilma seadistamiseta</a:t>
            </a:r>
          </a:p>
          <a:p>
            <a:pPr lvl="1" marL="670559" indent="-182880" defTabSz="731501">
              <a:spcBef>
                <a:spcPts val="1300"/>
              </a:spcBef>
              <a:defRPr sz="1440"/>
            </a:pPr>
            <a:r>
              <a:t>Arenduse kiirus - keskendumine äriloogikale, mitte infrastruktuurile</a:t>
            </a:r>
          </a:p>
          <a:p>
            <a:pPr lvl="1" marL="670559" indent="-182880" defTabSz="731501">
              <a:spcBef>
                <a:spcPts val="1300"/>
              </a:spcBef>
              <a:defRPr sz="1440"/>
            </a:pPr>
            <a:r>
              <a:t>Vähene halduskoormus - ei ole vaja hallata servereid</a:t>
            </a:r>
          </a:p>
          <a:p>
            <a:pPr marL="0" indent="0" defTabSz="731501">
              <a:spcBef>
                <a:spcPts val="1300"/>
              </a:spcBef>
              <a:buSzTx/>
              <a:buNone/>
              <a:defRPr sz="1440"/>
            </a:pPr>
            <a:r>
              <a:t>Väljakutsed</a:t>
            </a:r>
          </a:p>
          <a:p>
            <a:pPr lvl="1" marL="670559" indent="-182880" defTabSz="731501">
              <a:spcBef>
                <a:spcPts val="1300"/>
              </a:spcBef>
              <a:defRPr sz="1440"/>
            </a:pPr>
            <a:r>
              <a:t>Külmkäivitus - esimene päring võib olla aeglane</a:t>
            </a:r>
          </a:p>
          <a:p>
            <a:pPr lvl="1" marL="670559" indent="-182880" defTabSz="731501">
              <a:spcBef>
                <a:spcPts val="1300"/>
              </a:spcBef>
              <a:defRPr sz="1440"/>
            </a:pPr>
            <a:r>
              <a:t>Piiratud täitmisaeg - funktsioonidel on tavaliselt maksimaalne täitmisaeg</a:t>
            </a:r>
          </a:p>
          <a:p>
            <a:pPr lvl="1" marL="670559" indent="-182880" defTabSz="731501">
              <a:spcBef>
                <a:spcPts val="1300"/>
              </a:spcBef>
              <a:defRPr sz="1440"/>
            </a:pPr>
            <a:r>
              <a:t>Olekuta - funktsioonid on olemuselt olekuta</a:t>
            </a:r>
          </a:p>
          <a:p>
            <a:pPr lvl="1" marL="670559" indent="-182880" defTabSz="731501">
              <a:spcBef>
                <a:spcPts val="1300"/>
              </a:spcBef>
              <a:defRPr sz="1440"/>
            </a:pPr>
            <a:r>
              <a:t>Testimise keerukus - kohalik testimine võib olla keeruline</a:t>
            </a:r>
          </a:p>
        </p:txBody>
      </p:sp>
    </p:spTree>
  </p:cSld>
  <p:clrMapOvr>
    <a:masterClrMapping/>
  </p:clrMapOvr>
  <p:transition xmlns:p14="http://schemas.microsoft.com/office/powerpoint/2010/main" spd="med" advClick="1"/>
</p:sld>
</file>

<file path=ppt/slides/slide1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7"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38" name="Serverless arhitektuur"/>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Serverless arhitektuur</a:t>
            </a:r>
          </a:p>
        </p:txBody>
      </p:sp>
      <p:sp>
        <p:nvSpPr>
          <p:cNvPr id="739" name="Content Placeholder 2"/>
          <p:cNvSpPr txBox="1"/>
          <p:nvPr>
            <p:ph type="body" idx="1"/>
          </p:nvPr>
        </p:nvSpPr>
        <p:spPr>
          <a:xfrm>
            <a:off x="452437" y="1307328"/>
            <a:ext cx="8239126" cy="3667726"/>
          </a:xfrm>
          <a:prstGeom prst="rect">
            <a:avLst/>
          </a:prstGeom>
        </p:spPr>
        <p:txBody>
          <a:bodyPr/>
          <a:lstStyle/>
          <a:p>
            <a:pPr marL="0" indent="0">
              <a:buSzTx/>
              <a:buNone/>
            </a:pPr>
            <a:r>
              <a:t>Ettevõtte serverless lahendused: </a:t>
            </a:r>
          </a:p>
          <a:p>
            <a:pPr lvl="1" marL="812800" indent="-203200">
              <a:defRPr sz="1400"/>
            </a:pPr>
            <a:r>
              <a:t>Tellimuste töötlemine - funktsioon, mis käivitub, kui uus tellimus saabub </a:t>
            </a:r>
          </a:p>
          <a:p>
            <a:pPr lvl="1" marL="812800" indent="-203200">
              <a:defRPr sz="1400"/>
            </a:pPr>
            <a:r>
              <a:t>Marsruudi optimeerimine - funktsioon, mis arvutab optimaalse marsruudi </a:t>
            </a:r>
          </a:p>
          <a:p>
            <a:pPr lvl="1" marL="812800" indent="-203200">
              <a:defRPr sz="1400"/>
            </a:pPr>
            <a:r>
              <a:t>Saadetise oleku uuendamine - funktsioon, mis käivitub, kui saadetise olek muutub </a:t>
            </a:r>
          </a:p>
          <a:p>
            <a:pPr lvl="1" marL="812800" indent="-203200">
              <a:defRPr sz="1400"/>
            </a:pPr>
            <a:r>
              <a:t>Kliendi teavitamine - funktsioon, mis saadab e-kirju või SMS-e </a:t>
            </a:r>
          </a:p>
          <a:p>
            <a:pPr lvl="1" marL="812800" indent="-203200">
              <a:defRPr sz="1400"/>
            </a:pPr>
            <a:r>
              <a:t>Andmete töötlemine - funktsioon, mis töötleb ja analüüsib logistikaandmeid</a:t>
            </a:r>
          </a:p>
        </p:txBody>
      </p:sp>
    </p:spTree>
  </p:cSld>
  <p:clrMapOvr>
    <a:masterClrMapping/>
  </p:clrMapOvr>
  <p:transition xmlns:p14="http://schemas.microsoft.com/office/powerpoint/2010/main" spd="med" advClick="1"/>
</p:sld>
</file>

<file path=ppt/slides/slide1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1"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42" name="Serverless arhitektuur"/>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Serverless arhitektuur</a:t>
            </a:r>
          </a:p>
        </p:txBody>
      </p:sp>
      <p:sp>
        <p:nvSpPr>
          <p:cNvPr id="743" name="Content Placeholder 2"/>
          <p:cNvSpPr txBox="1"/>
          <p:nvPr>
            <p:ph type="body" idx="1"/>
          </p:nvPr>
        </p:nvSpPr>
        <p:spPr>
          <a:xfrm>
            <a:off x="452437" y="1307328"/>
            <a:ext cx="8239126" cy="3667726"/>
          </a:xfrm>
          <a:prstGeom prst="rect">
            <a:avLst/>
          </a:prstGeom>
        </p:spPr>
        <p:txBody>
          <a:bodyPr/>
          <a:lstStyle/>
          <a:p>
            <a:pPr marL="0" indent="0">
              <a:buSzTx/>
              <a:buNone/>
            </a:pPr>
            <a:r>
              <a:t>Kõik need funktsioonid: </a:t>
            </a:r>
          </a:p>
          <a:p>
            <a:pPr marL="0" indent="0">
              <a:buSzTx/>
              <a:buNone/>
            </a:pPr>
            <a:r>
              <a:t>- Skaleeruvad automaatselt vastavalt koormusele </a:t>
            </a:r>
          </a:p>
          <a:p>
            <a:pPr marL="0" indent="0">
              <a:buSzTx/>
              <a:buNone/>
            </a:pPr>
            <a:r>
              <a:t>- Kulu on ainult siis, kui neid kasutatakse </a:t>
            </a:r>
          </a:p>
          <a:p>
            <a:pPr marL="0" indent="0">
              <a:buSzTx/>
              <a:buNone/>
            </a:pPr>
            <a:r>
              <a:t>- Ei nõua serverite haldamist </a:t>
            </a:r>
          </a:p>
          <a:p>
            <a:pPr marL="0" indent="0">
              <a:buSzTx/>
              <a:buNone/>
            </a:pPr>
            <a:r>
              <a:t>- Käivituvad vastusena erinevatele sündmustele </a:t>
            </a:r>
            <a:br/>
            <a:r>
              <a:t>   (HTTP päringud, andmebaasi muudatused, ajastatud sündmused)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98" name="Title 1"/>
          <p:cNvSpPr txBox="1"/>
          <p:nvPr>
            <p:ph type="title"/>
          </p:nvPr>
        </p:nvSpPr>
        <p:spPr>
          <a:prstGeom prst="rect">
            <a:avLst/>
          </a:prstGeom>
        </p:spPr>
        <p:txBody>
          <a:bodyPr/>
          <a:lstStyle/>
          <a:p>
            <a:pPr/>
            <a:r>
              <a:t>Loengu eesmärgid ja õpiväljundid</a:t>
            </a:r>
          </a:p>
        </p:txBody>
      </p:sp>
      <p:sp>
        <p:nvSpPr>
          <p:cNvPr id="199" name="Content Placeholder 2"/>
          <p:cNvSpPr txBox="1"/>
          <p:nvPr>
            <p:ph type="body" idx="1"/>
          </p:nvPr>
        </p:nvSpPr>
        <p:spPr>
          <a:xfrm>
            <a:off x="457200" y="1200151"/>
            <a:ext cx="8229600" cy="3394472"/>
          </a:xfrm>
          <a:prstGeom prst="rect">
            <a:avLst/>
          </a:prstGeom>
        </p:spPr>
        <p:txBody>
          <a:bodyPr/>
          <a:lstStyle/>
          <a:p>
            <a:pPr marL="0" indent="0" defTabSz="305180">
              <a:spcBef>
                <a:spcPts val="2600"/>
              </a:spcBef>
              <a:buSzTx/>
              <a:buNone/>
              <a:defRPr b="1" sz="2136"/>
            </a:pPr>
            <a:r>
              <a:t>Loengu eesmärgid</a:t>
            </a:r>
          </a:p>
          <a:p>
            <a:pPr marL="305180" indent="-305180" defTabSz="305180">
              <a:buFontTx/>
              <a:buAutoNum type="arabicPeriod" startAt="1"/>
              <a:defRPr sz="2136"/>
            </a:pPr>
            <a:r>
              <a:t>Tutvustada arvutiprogrammide vahelise suhtlemise põhimõtteid ja olulisust logistika valdkonnas</a:t>
            </a:r>
          </a:p>
          <a:p>
            <a:pPr marL="305180" indent="-305180" defTabSz="305180">
              <a:buFontTx/>
              <a:buAutoNum type="arabicPeriod" startAt="1"/>
              <a:defRPr sz="2136"/>
            </a:pPr>
            <a:r>
              <a:t>Anda ülevaade erinevatest suhtlusprotokollidest ja -meetoditest</a:t>
            </a:r>
          </a:p>
          <a:p>
            <a:pPr marL="305180" indent="-305180" defTabSz="305180">
              <a:buFontTx/>
              <a:buAutoNum type="arabicPeriod" startAt="1"/>
              <a:defRPr sz="2136"/>
            </a:pPr>
            <a:r>
              <a:t>Selgitada integratsioonimustrite ja -arhitektuuride põhimõtteid</a:t>
            </a:r>
          </a:p>
          <a:p>
            <a:pPr marL="305180" indent="-305180" defTabSz="305180">
              <a:buFontTx/>
              <a:buAutoNum type="arabicPeriod" startAt="1"/>
              <a:defRPr sz="2136"/>
            </a:pPr>
            <a:r>
              <a:t>Tutvustada turvaaspekte programmide vahelises suhtluses</a:t>
            </a:r>
          </a:p>
          <a:p>
            <a:pPr marL="305180" indent="-305180" defTabSz="305180">
              <a:buFontTx/>
              <a:buAutoNum type="arabicPeriod" startAt="1"/>
              <a:defRPr sz="2136"/>
            </a:pPr>
            <a:r>
              <a:t>Pakkuda praktilisi näiteid ja harjutusi reaalsetest logistika valdkonna stsenaariumitest</a:t>
            </a:r>
          </a:p>
        </p:txBody>
      </p:sp>
    </p:spTree>
  </p:cSld>
  <p:clrMapOvr>
    <a:masterClrMapping/>
  </p:clrMapOvr>
  <p:transition xmlns:p14="http://schemas.microsoft.com/office/powerpoint/2010/main" spd="med" advClick="1"/>
</p:sld>
</file>

<file path=ppt/slides/slide1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5"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46" name="API-first lähene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API-first lähenemine</a:t>
            </a:r>
          </a:p>
        </p:txBody>
      </p:sp>
      <p:sp>
        <p:nvSpPr>
          <p:cNvPr id="747" name="Content Placeholder 2"/>
          <p:cNvSpPr txBox="1"/>
          <p:nvPr>
            <p:ph type="body" idx="1"/>
          </p:nvPr>
        </p:nvSpPr>
        <p:spPr>
          <a:xfrm>
            <a:off x="452437" y="1307328"/>
            <a:ext cx="8239126" cy="3667726"/>
          </a:xfrm>
          <a:prstGeom prst="rect">
            <a:avLst/>
          </a:prstGeom>
        </p:spPr>
        <p:txBody>
          <a:bodyPr/>
          <a:lstStyle/>
          <a:p>
            <a:pPr marL="0" indent="0" defTabSz="694926">
              <a:spcBef>
                <a:spcPts val="1200"/>
              </a:spcBef>
              <a:buSzTx/>
              <a:buNone/>
              <a:defRPr sz="1368"/>
            </a:pPr>
            <a:r>
              <a:t>API-first lähenemine on arendusstrateegia, kus API disain on esimene samm rakenduse arendamisel, enne kasutajaliidese või muude komponentide loomist.</a:t>
            </a:r>
          </a:p>
          <a:p>
            <a:pPr marL="0" indent="0" defTabSz="694926">
              <a:spcBef>
                <a:spcPts val="1200"/>
              </a:spcBef>
              <a:buSzTx/>
              <a:buNone/>
              <a:defRPr sz="1368"/>
            </a:pPr>
            <a:r>
              <a:t>Põhiprintsiibid</a:t>
            </a:r>
          </a:p>
          <a:p>
            <a:pPr marL="173736" indent="-173736" defTabSz="694926">
              <a:spcBef>
                <a:spcPts val="1200"/>
              </a:spcBef>
              <a:defRPr sz="1368"/>
            </a:pPr>
            <a:r>
              <a:t>API kui toode </a:t>
            </a:r>
            <a:br/>
            <a:r>
              <a:t>- API-sid käsitletakse toodetena, millel on oma elutsükkel</a:t>
            </a:r>
          </a:p>
          <a:p>
            <a:pPr marL="173736" indent="-173736" defTabSz="694926">
              <a:spcBef>
                <a:spcPts val="1200"/>
              </a:spcBef>
              <a:defRPr sz="1368"/>
            </a:pPr>
            <a:r>
              <a:t>Disain enne implementatsiooni </a:t>
            </a:r>
            <a:br/>
            <a:r>
              <a:t>- API spetsifikatsioon luuakse enne koodi kirjutamist</a:t>
            </a:r>
          </a:p>
          <a:p>
            <a:pPr marL="173736" indent="-173736" defTabSz="694926">
              <a:spcBef>
                <a:spcPts val="1200"/>
              </a:spcBef>
              <a:defRPr sz="1368"/>
            </a:pPr>
            <a:r>
              <a:t>Lepingupõhine arendus </a:t>
            </a:r>
            <a:br/>
            <a:r>
              <a:t>- arendus põhineb eelnevalt kokkulepitud API lepingul</a:t>
            </a:r>
          </a:p>
          <a:p>
            <a:pPr marL="173736" indent="-173736" defTabSz="694926">
              <a:spcBef>
                <a:spcPts val="1200"/>
              </a:spcBef>
              <a:defRPr sz="1368"/>
            </a:pPr>
            <a:r>
              <a:t>Dokumentatsioon kui prioriteet </a:t>
            </a:r>
            <a:br/>
            <a:r>
              <a:t>- põhjalik dokumentatsioon on oluline osa API-st</a:t>
            </a:r>
          </a:p>
          <a:p>
            <a:pPr marL="173736" indent="-173736" defTabSz="694926">
              <a:spcBef>
                <a:spcPts val="1200"/>
              </a:spcBef>
              <a:defRPr sz="1368"/>
            </a:pPr>
            <a:r>
              <a:t>Taaskasutatavus </a:t>
            </a:r>
            <a:br/>
            <a:r>
              <a:t>- API-d disainitakse taaskasutamiseks erinevates kontekstides</a:t>
            </a:r>
          </a:p>
        </p:txBody>
      </p:sp>
    </p:spTree>
  </p:cSld>
  <p:clrMapOvr>
    <a:masterClrMapping/>
  </p:clrMapOvr>
  <p:transition xmlns:p14="http://schemas.microsoft.com/office/powerpoint/2010/main" spd="med" advClick="1"/>
</p:sld>
</file>

<file path=ppt/slides/slide1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9"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50" name="API-first lähene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API-first lähenemine</a:t>
            </a:r>
          </a:p>
        </p:txBody>
      </p:sp>
      <p:sp>
        <p:nvSpPr>
          <p:cNvPr id="751" name="Content Placeholder 2"/>
          <p:cNvSpPr txBox="1"/>
          <p:nvPr>
            <p:ph type="body" idx="1"/>
          </p:nvPr>
        </p:nvSpPr>
        <p:spPr>
          <a:xfrm>
            <a:off x="452437" y="1307328"/>
            <a:ext cx="8239126" cy="3667726"/>
          </a:xfrm>
          <a:prstGeom prst="rect">
            <a:avLst/>
          </a:prstGeom>
        </p:spPr>
        <p:txBody>
          <a:bodyPr/>
          <a:lstStyle/>
          <a:p>
            <a:pPr marL="0" indent="0" defTabSz="603488">
              <a:spcBef>
                <a:spcPts val="1100"/>
              </a:spcBef>
              <a:buSzTx/>
              <a:buNone/>
              <a:defRPr sz="1188"/>
            </a:pPr>
            <a:r>
              <a:t>API spetsifikatsioonid</a:t>
            </a:r>
          </a:p>
          <a:p>
            <a:pPr lvl="1" marL="553212" indent="-150876" defTabSz="603488">
              <a:spcBef>
                <a:spcPts val="1100"/>
              </a:spcBef>
              <a:defRPr sz="1188"/>
            </a:pPr>
            <a:r>
              <a:t>OpenAPI (Swagger) - REST API-de kirjeldamise standard</a:t>
            </a:r>
          </a:p>
          <a:p>
            <a:pPr lvl="1" marL="553212" indent="-150876" defTabSz="603488">
              <a:spcBef>
                <a:spcPts val="1100"/>
              </a:spcBef>
              <a:defRPr sz="1188"/>
            </a:pPr>
            <a:r>
              <a:t>AsyncAPI - asünkroonsete API-de kirjeldamise standard</a:t>
            </a:r>
          </a:p>
          <a:p>
            <a:pPr lvl="1" marL="553212" indent="-150876" defTabSz="603488">
              <a:spcBef>
                <a:spcPts val="1100"/>
              </a:spcBef>
              <a:defRPr sz="1188"/>
            </a:pPr>
            <a:r>
              <a:t>GraphQL Schema - GraphQL API-de kirjeldamise formaat</a:t>
            </a:r>
          </a:p>
          <a:p>
            <a:pPr lvl="1" marL="553212" indent="-150876" defTabSz="603488">
              <a:spcBef>
                <a:spcPts val="1100"/>
              </a:spcBef>
              <a:defRPr sz="1188"/>
            </a:pPr>
            <a:r>
              <a:t>RAML - RESTful API Modeling Language</a:t>
            </a:r>
          </a:p>
          <a:p>
            <a:pPr lvl="1" marL="553212" indent="-150876" defTabSz="603488">
              <a:spcBef>
                <a:spcPts val="1100"/>
              </a:spcBef>
              <a:defRPr sz="1188"/>
            </a:pPr>
            <a:r>
              <a:t>API Blueprint - API dokumentatsiooni formaat</a:t>
            </a:r>
          </a:p>
          <a:p>
            <a:pPr marL="0" indent="0" defTabSz="603488">
              <a:spcBef>
                <a:spcPts val="1100"/>
              </a:spcBef>
              <a:buSzTx/>
              <a:buNone/>
              <a:defRPr sz="1188"/>
            </a:pPr>
            <a:r>
              <a:t>Eelised</a:t>
            </a:r>
          </a:p>
          <a:p>
            <a:pPr lvl="1" marL="553212" indent="-150876" defTabSz="603488">
              <a:spcBef>
                <a:spcPts val="1100"/>
              </a:spcBef>
              <a:defRPr sz="1188"/>
            </a:pPr>
            <a:r>
              <a:t>Parem koostöö - selge leping arendajate ja tarbijate vahel</a:t>
            </a:r>
          </a:p>
          <a:p>
            <a:pPr lvl="1" marL="553212" indent="-150876" defTabSz="603488">
              <a:spcBef>
                <a:spcPts val="1100"/>
              </a:spcBef>
              <a:defRPr sz="1188"/>
            </a:pPr>
            <a:r>
              <a:t>Paralleelne arendus - frontend ja backend saavad areneda paralleelselt</a:t>
            </a:r>
          </a:p>
          <a:p>
            <a:pPr lvl="1" marL="553212" indent="-150876" defTabSz="603488">
              <a:spcBef>
                <a:spcPts val="1100"/>
              </a:spcBef>
              <a:defRPr sz="1188"/>
            </a:pPr>
            <a:r>
              <a:t>Järjepidevus - ühtne lähenemine kõigi API-de disainile</a:t>
            </a:r>
          </a:p>
          <a:p>
            <a:pPr lvl="1" marL="553212" indent="-150876" defTabSz="603488">
              <a:spcBef>
                <a:spcPts val="1100"/>
              </a:spcBef>
              <a:defRPr sz="1188"/>
            </a:pPr>
            <a:r>
              <a:t>Testide automatiseerimine - testid saab luua API spetsifikatsiooni põhjal</a:t>
            </a:r>
          </a:p>
          <a:p>
            <a:pPr lvl="1" marL="553212" indent="-150876" defTabSz="603488">
              <a:spcBef>
                <a:spcPts val="1100"/>
              </a:spcBef>
              <a:defRPr sz="1188"/>
            </a:pPr>
            <a:r>
              <a:t>Dokumentatsiooni automatiseerimine - dokumentatsioon genereeritakse spetsifikatsioonist</a:t>
            </a:r>
          </a:p>
        </p:txBody>
      </p:sp>
    </p:spTree>
  </p:cSld>
  <p:clrMapOvr>
    <a:masterClrMapping/>
  </p:clrMapOvr>
  <p:transition xmlns:p14="http://schemas.microsoft.com/office/powerpoint/2010/main" spd="med" advClick="1"/>
</p:sld>
</file>

<file path=ppt/slides/slide1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3"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54" name="API-first lähene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API-first lähenemine</a:t>
            </a:r>
          </a:p>
        </p:txBody>
      </p:sp>
      <p:sp>
        <p:nvSpPr>
          <p:cNvPr id="755" name="Content Placeholder 2"/>
          <p:cNvSpPr txBox="1"/>
          <p:nvPr>
            <p:ph type="body" idx="1"/>
          </p:nvPr>
        </p:nvSpPr>
        <p:spPr>
          <a:xfrm>
            <a:off x="452437" y="1307328"/>
            <a:ext cx="8239126" cy="3667726"/>
          </a:xfrm>
          <a:prstGeom prst="rect">
            <a:avLst/>
          </a:prstGeom>
        </p:spPr>
        <p:txBody>
          <a:bodyPr/>
          <a:lstStyle/>
          <a:p>
            <a:pPr marL="0" indent="0">
              <a:buSzTx/>
              <a:buNone/>
            </a:pPr>
            <a:r>
              <a:t>Ettevõtte API-first lähenemine: </a:t>
            </a:r>
          </a:p>
          <a:p>
            <a:pPr marL="0" indent="0">
              <a:buSzTx/>
              <a:buNone/>
              <a:defRPr sz="1200"/>
            </a:pPr>
            <a:r>
              <a:t>1. </a:t>
            </a:r>
            <a:r>
              <a:rPr b="1">
                <a:latin typeface="+mj-lt"/>
                <a:ea typeface="+mj-ea"/>
                <a:cs typeface="+mj-cs"/>
                <a:sym typeface="Calibri"/>
              </a:rPr>
              <a:t>API strateegia</a:t>
            </a:r>
            <a:r>
              <a:t> - määratletakse API-de eesmärgid </a:t>
            </a:r>
            <a:br/>
            <a:r>
              <a:t>   ja sihtrühmad </a:t>
            </a:r>
          </a:p>
          <a:p>
            <a:pPr marL="0" indent="0">
              <a:buSzTx/>
              <a:buNone/>
              <a:defRPr sz="1200"/>
            </a:pPr>
            <a:r>
              <a:t>2. </a:t>
            </a:r>
            <a:r>
              <a:rPr b="1">
                <a:latin typeface="+mj-lt"/>
                <a:ea typeface="+mj-ea"/>
                <a:cs typeface="+mj-cs"/>
                <a:sym typeface="Calibri"/>
              </a:rPr>
              <a:t>API disain</a:t>
            </a:r>
            <a:r>
              <a:t> - luuakse OpenAPI spetsifikatsioonid </a:t>
            </a:r>
            <a:br/>
            <a:r>
              <a:t>    kõigile API-dele: </a:t>
            </a:r>
          </a:p>
          <a:p>
            <a:pPr lvl="2" marL="0" indent="914400">
              <a:buSzTx/>
              <a:buNone/>
              <a:defRPr sz="1200"/>
            </a:pPr>
            <a:r>
              <a:t>- Tellimuste API </a:t>
            </a:r>
          </a:p>
          <a:p>
            <a:pPr lvl="2" marL="0" indent="914400">
              <a:buSzTx/>
              <a:buNone/>
              <a:defRPr sz="1200"/>
            </a:pPr>
            <a:r>
              <a:t>- Saadetiste jälgimise API </a:t>
            </a:r>
          </a:p>
          <a:p>
            <a:pPr lvl="2" marL="0" indent="914400">
              <a:buSzTx/>
              <a:buNone/>
              <a:defRPr sz="1200"/>
            </a:pPr>
            <a:r>
              <a:t>- Hinnapäringute API </a:t>
            </a:r>
          </a:p>
          <a:p>
            <a:pPr lvl="2" marL="0" indent="914400">
              <a:buSzTx/>
              <a:buNone/>
              <a:defRPr sz="1200"/>
            </a:pPr>
            <a:r>
              <a:t>- Laosaldode API </a:t>
            </a:r>
          </a:p>
        </p:txBody>
      </p:sp>
      <p:sp>
        <p:nvSpPr>
          <p:cNvPr id="756" name="3. Lepingupõhine arendus:…"/>
          <p:cNvSpPr txBox="1"/>
          <p:nvPr/>
        </p:nvSpPr>
        <p:spPr>
          <a:xfrm>
            <a:off x="4892739" y="1844146"/>
            <a:ext cx="4231782" cy="2885672"/>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p>
            <a:pPr defTabSz="914377">
              <a:lnSpc>
                <a:spcPct val="90000"/>
              </a:lnSpc>
              <a:spcBef>
                <a:spcPts val="1600"/>
              </a:spcBef>
              <a:defRPr sz="1200">
                <a:solidFill>
                  <a:srgbClr val="FFFFFF"/>
                </a:solidFill>
                <a:latin typeface="Chalkboard"/>
                <a:ea typeface="Chalkboard"/>
                <a:cs typeface="Chalkboard"/>
                <a:sym typeface="Chalkboard"/>
              </a:defRPr>
            </a:pPr>
            <a:r>
              <a:t>3. Lepingupõhine arendus: </a:t>
            </a:r>
          </a:p>
          <a:p>
            <a:pPr lvl="2" defTabSz="914377">
              <a:lnSpc>
                <a:spcPct val="90000"/>
              </a:lnSpc>
              <a:spcBef>
                <a:spcPts val="1600"/>
              </a:spcBef>
              <a:defRPr sz="1200">
                <a:solidFill>
                  <a:srgbClr val="FFFFFF"/>
                </a:solidFill>
                <a:latin typeface="Chalkboard"/>
                <a:ea typeface="Chalkboard"/>
                <a:cs typeface="Chalkboard"/>
                <a:sym typeface="Chalkboard"/>
              </a:defRPr>
            </a:pPr>
            <a:r>
              <a:t>- Frontend meeskond arendab mobiilirakendust </a:t>
            </a:r>
            <a:br/>
            <a:r>
              <a:t>   API spetsifikatsiooni põhjal </a:t>
            </a:r>
          </a:p>
          <a:p>
            <a:pPr lvl="2" defTabSz="914377">
              <a:lnSpc>
                <a:spcPct val="90000"/>
              </a:lnSpc>
              <a:spcBef>
                <a:spcPts val="1600"/>
              </a:spcBef>
              <a:defRPr sz="1200">
                <a:solidFill>
                  <a:srgbClr val="FFFFFF"/>
                </a:solidFill>
                <a:latin typeface="Chalkboard"/>
                <a:ea typeface="Chalkboard"/>
                <a:cs typeface="Chalkboard"/>
                <a:sym typeface="Chalkboard"/>
              </a:defRPr>
            </a:pPr>
            <a:r>
              <a:t>- Backend meeskond implementeerib API-d </a:t>
            </a:r>
            <a:br/>
            <a:r>
              <a:t>   vastavalt spetsifikatsioonile </a:t>
            </a:r>
          </a:p>
          <a:p>
            <a:pPr defTabSz="914377">
              <a:lnSpc>
                <a:spcPct val="90000"/>
              </a:lnSpc>
              <a:spcBef>
                <a:spcPts val="1600"/>
              </a:spcBef>
              <a:defRPr sz="1200">
                <a:solidFill>
                  <a:srgbClr val="FFFFFF"/>
                </a:solidFill>
                <a:latin typeface="Chalkboard"/>
                <a:ea typeface="Chalkboard"/>
                <a:cs typeface="Chalkboard"/>
                <a:sym typeface="Chalkboard"/>
              </a:defRPr>
            </a:pPr>
            <a:r>
              <a:t>4. Dokumentatsioon ja portaal: </a:t>
            </a:r>
          </a:p>
          <a:p>
            <a:pPr lvl="2" defTabSz="914377">
              <a:lnSpc>
                <a:spcPct val="90000"/>
              </a:lnSpc>
              <a:spcBef>
                <a:spcPts val="1600"/>
              </a:spcBef>
              <a:defRPr sz="1200">
                <a:solidFill>
                  <a:srgbClr val="FFFFFF"/>
                </a:solidFill>
                <a:latin typeface="Chalkboard"/>
                <a:ea typeface="Chalkboard"/>
                <a:cs typeface="Chalkboard"/>
                <a:sym typeface="Chalkboard"/>
              </a:defRPr>
            </a:pPr>
            <a:r>
              <a:t>- Automaatselt genereeritud dokumentatsioon </a:t>
            </a:r>
          </a:p>
          <a:p>
            <a:pPr lvl="2" defTabSz="914377">
              <a:lnSpc>
                <a:spcPct val="90000"/>
              </a:lnSpc>
              <a:spcBef>
                <a:spcPts val="1600"/>
              </a:spcBef>
              <a:defRPr sz="1200">
                <a:solidFill>
                  <a:srgbClr val="FFFFFF"/>
                </a:solidFill>
                <a:latin typeface="Chalkboard"/>
                <a:ea typeface="Chalkboard"/>
                <a:cs typeface="Chalkboard"/>
                <a:sym typeface="Chalkboard"/>
              </a:defRPr>
            </a:pPr>
            <a:r>
              <a:t>- Interaktiivne API testimiskeskkond </a:t>
            </a:r>
          </a:p>
          <a:p>
            <a:pPr lvl="2" defTabSz="914377">
              <a:lnSpc>
                <a:spcPct val="90000"/>
              </a:lnSpc>
              <a:spcBef>
                <a:spcPts val="1600"/>
              </a:spcBef>
              <a:defRPr sz="1200">
                <a:solidFill>
                  <a:srgbClr val="FFFFFF"/>
                </a:solidFill>
                <a:latin typeface="Chalkboard"/>
                <a:ea typeface="Chalkboard"/>
                <a:cs typeface="Chalkboard"/>
                <a:sym typeface="Chalkboard"/>
              </a:defRPr>
            </a:pPr>
            <a:r>
              <a:t>- Arendajate portaal partneritele</a:t>
            </a:r>
          </a:p>
        </p:txBody>
      </p:sp>
    </p:spTree>
  </p:cSld>
  <p:clrMapOvr>
    <a:masterClrMapping/>
  </p:clrMapOvr>
  <p:transition xmlns:p14="http://schemas.microsoft.com/office/powerpoint/2010/main" spd="med" advClick="1"/>
</p:sld>
</file>

<file path=ppt/slides/slide1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8"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59" name="GraphQL"/>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GraphQL</a:t>
            </a:r>
          </a:p>
        </p:txBody>
      </p:sp>
      <p:sp>
        <p:nvSpPr>
          <p:cNvPr id="760" name="Content Placeholder 2"/>
          <p:cNvSpPr txBox="1"/>
          <p:nvPr>
            <p:ph type="body" idx="1"/>
          </p:nvPr>
        </p:nvSpPr>
        <p:spPr>
          <a:xfrm>
            <a:off x="452437" y="1307328"/>
            <a:ext cx="8239126" cy="3667726"/>
          </a:xfrm>
          <a:prstGeom prst="rect">
            <a:avLst/>
          </a:prstGeom>
        </p:spPr>
        <p:txBody>
          <a:bodyPr/>
          <a:lstStyle/>
          <a:p>
            <a:pPr marL="0" indent="0" defTabSz="886945">
              <a:buSzTx/>
              <a:buNone/>
              <a:defRPr sz="1746"/>
            </a:pPr>
            <a:r>
              <a:t>GraphQL on päringukeel API-dele ja nende täitmise mootor, mis võimaldab klientidel täpselt määratleda, milliseid andmeid nad vajavad.</a:t>
            </a:r>
          </a:p>
          <a:p>
            <a:pPr marL="0" indent="0" defTabSz="886945">
              <a:buSzTx/>
              <a:buNone/>
              <a:defRPr sz="1746"/>
            </a:pPr>
            <a:r>
              <a:t>Põhiomadused</a:t>
            </a:r>
          </a:p>
          <a:p>
            <a:pPr lvl="1" marL="813054" indent="-221742" defTabSz="886945">
              <a:defRPr sz="1746"/>
            </a:pPr>
            <a:r>
              <a:t>Kliendipoolne päringud - klient määrab täpselt, milliseid andmeid ta vajab</a:t>
            </a:r>
          </a:p>
          <a:p>
            <a:pPr lvl="1" marL="813054" indent="-221742" defTabSz="886945">
              <a:defRPr sz="1746"/>
            </a:pPr>
            <a:r>
              <a:t>Üks endpoint - üks API endpoint kõigi päringute jaoks</a:t>
            </a:r>
          </a:p>
          <a:p>
            <a:pPr lvl="1" marL="813054" indent="-221742" defTabSz="886945">
              <a:defRPr sz="1746"/>
            </a:pPr>
            <a:r>
              <a:t>Tüübisüsteem - tugev tüübisüsteem andmete kirjeldamiseks</a:t>
            </a:r>
          </a:p>
          <a:p>
            <a:pPr lvl="1" marL="813054" indent="-221742" defTabSz="886945">
              <a:defRPr sz="1746"/>
            </a:pPr>
            <a:r>
              <a:t>Hierarhilised päringud - võimaldab pärida seotud andmeid ühes päringus</a:t>
            </a:r>
          </a:p>
          <a:p>
            <a:pPr lvl="1" marL="813054" indent="-221742" defTabSz="886945">
              <a:defRPr sz="1746"/>
            </a:pPr>
            <a:r>
              <a:t>Reaalajas uuendused - toetab sündmuspõhiseid tellimusi (subscriptions)</a:t>
            </a:r>
          </a:p>
        </p:txBody>
      </p:sp>
    </p:spTree>
  </p:cSld>
  <p:clrMapOvr>
    <a:masterClrMapping/>
  </p:clrMapOvr>
  <p:transition xmlns:p14="http://schemas.microsoft.com/office/powerpoint/2010/main" spd="med" advClick="1"/>
</p:sld>
</file>

<file path=ppt/slides/slide1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2"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63" name="GraphQL"/>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GraphQL</a:t>
            </a:r>
          </a:p>
        </p:txBody>
      </p:sp>
      <p:sp>
        <p:nvSpPr>
          <p:cNvPr id="764" name="Content Placeholder 2"/>
          <p:cNvSpPr txBox="1"/>
          <p:nvPr>
            <p:ph type="body" idx="1"/>
          </p:nvPr>
        </p:nvSpPr>
        <p:spPr>
          <a:xfrm>
            <a:off x="452437" y="1307328"/>
            <a:ext cx="8239126" cy="3667726"/>
          </a:xfrm>
          <a:prstGeom prst="rect">
            <a:avLst/>
          </a:prstGeom>
        </p:spPr>
        <p:txBody>
          <a:bodyPr/>
          <a:lstStyle/>
          <a:p>
            <a:pPr marL="0" indent="0">
              <a:buSzTx/>
              <a:buNone/>
            </a:pPr>
            <a:r>
              <a:t>GraphQL vs REST</a:t>
            </a:r>
          </a:p>
          <a:p>
            <a:pPr/>
            <a:r>
              <a:t>Andmete täpsus - GraphQL võimaldab pärida täpselt vajalikke andmeid, REST võib tagastada liiga palju või liiga vähe</a:t>
            </a:r>
          </a:p>
          <a:p>
            <a:pPr/>
            <a:r>
              <a:t>Päringute arv - GraphQL võimaldab mitme ressursi pärimist ühe päringuga, REST nõuab tavaliselt mitut päringut</a:t>
            </a:r>
          </a:p>
          <a:p>
            <a:pPr/>
            <a:r>
              <a:t>Versioonihaldus - GraphQL võimaldab skeemi evolutsiooni ilma versioonideta, REST nõuab tavaliselt versioone</a:t>
            </a:r>
          </a:p>
          <a:p>
            <a:pPr/>
            <a:r>
              <a:t>Vahemälu - REST on lihtsam vahemälus hoida, GraphQL nõuab keerukamat vahemälu strateegiat</a:t>
            </a:r>
          </a:p>
        </p:txBody>
      </p:sp>
    </p:spTree>
  </p:cSld>
  <p:clrMapOvr>
    <a:masterClrMapping/>
  </p:clrMapOvr>
  <p:transition xmlns:p14="http://schemas.microsoft.com/office/powerpoint/2010/main" spd="med" advClick="1"/>
</p:sld>
</file>

<file path=ppt/slides/slide1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6"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67" name="GraphQL"/>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GraphQL</a:t>
            </a:r>
          </a:p>
        </p:txBody>
      </p:sp>
      <p:sp>
        <p:nvSpPr>
          <p:cNvPr id="768" name="Content Placeholder 2"/>
          <p:cNvSpPr txBox="1"/>
          <p:nvPr>
            <p:ph type="body" idx="1"/>
          </p:nvPr>
        </p:nvSpPr>
        <p:spPr>
          <a:xfrm>
            <a:off x="452437" y="1307328"/>
            <a:ext cx="8239126" cy="3667726"/>
          </a:xfrm>
          <a:prstGeom prst="rect">
            <a:avLst/>
          </a:prstGeom>
        </p:spPr>
        <p:txBody>
          <a:bodyPr/>
          <a:lstStyle/>
          <a:p>
            <a:pPr marL="0" indent="0">
              <a:buSzTx/>
              <a:buNone/>
            </a:pPr>
            <a:r>
              <a:t>Populaarsed GraphQL tööriistad</a:t>
            </a:r>
          </a:p>
          <a:p>
            <a:pPr/>
            <a:r>
              <a:t>Apollo - kliendi- ja serveripoolsed GraphQL tööriistad</a:t>
            </a:r>
          </a:p>
          <a:p>
            <a:pPr/>
            <a:r>
              <a:t>Relay - Facebooki GraphQL kliendiraamistik</a:t>
            </a:r>
          </a:p>
          <a:p>
            <a:pPr/>
            <a:r>
              <a:t>Prisma - andmebaasi tööriist GraphQL API-de loomiseks</a:t>
            </a:r>
          </a:p>
          <a:p>
            <a:pPr/>
            <a:r>
              <a:t>GraphiQL - interaktiivne GraphQL IDE</a:t>
            </a:r>
          </a:p>
          <a:p>
            <a:pPr/>
            <a:r>
              <a:t>GraphQL Playground - GraphQL API uurimise tööriist</a:t>
            </a:r>
          </a:p>
        </p:txBody>
      </p:sp>
    </p:spTree>
  </p:cSld>
  <p:clrMapOvr>
    <a:masterClrMapping/>
  </p:clrMapOvr>
  <p:transition xmlns:p14="http://schemas.microsoft.com/office/powerpoint/2010/main" spd="med" advClick="1"/>
</p:sld>
</file>

<file path=ppt/slides/slide1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0" name="Rectangle"/>
          <p:cNvSpPr/>
          <p:nvPr/>
        </p:nvSpPr>
        <p:spPr>
          <a:xfrm>
            <a:off x="3514628" y="1488038"/>
            <a:ext cx="3450369" cy="3269077"/>
          </a:xfrm>
          <a:prstGeom prst="rect">
            <a:avLst/>
          </a:prstGeom>
          <a:solidFill>
            <a:srgbClr val="FFFFFF"/>
          </a:solidFill>
          <a:ln w="3175">
            <a:miter lim="400000"/>
          </a:ln>
        </p:spPr>
        <p:txBody>
          <a:bodyPr lIns="19050" tIns="19050" rIns="19050" bIns="19050" anchor="ctr"/>
          <a:lstStyle/>
          <a:p>
            <a:pPr algn="ctr" defTabSz="309562">
              <a:defRPr sz="1200">
                <a:latin typeface="Helvetica Neue Medium"/>
                <a:ea typeface="Helvetica Neue Medium"/>
                <a:cs typeface="Helvetica Neue Medium"/>
                <a:sym typeface="Helvetica Neue Medium"/>
              </a:defRPr>
            </a:pPr>
          </a:p>
        </p:txBody>
      </p:sp>
      <p:sp>
        <p:nvSpPr>
          <p:cNvPr id="771"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72" name="GraphQL"/>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GraphQL</a:t>
            </a:r>
          </a:p>
        </p:txBody>
      </p:sp>
      <p:sp>
        <p:nvSpPr>
          <p:cNvPr id="773" name="Content Placeholder 2"/>
          <p:cNvSpPr txBox="1"/>
          <p:nvPr>
            <p:ph type="body" idx="1"/>
          </p:nvPr>
        </p:nvSpPr>
        <p:spPr>
          <a:xfrm>
            <a:off x="3627858" y="1307328"/>
            <a:ext cx="8239126" cy="3667726"/>
          </a:xfrm>
          <a:prstGeom prst="rect">
            <a:avLst/>
          </a:prstGeom>
        </p:spPr>
        <p:txBody>
          <a:bodyPr/>
          <a:lstStyle/>
          <a:p>
            <a:pPr marL="0" indent="0" defTabSz="393182">
              <a:spcBef>
                <a:spcPts val="1200"/>
              </a:spcBef>
              <a:buSzTx/>
              <a:buNone/>
              <a:defRPr sz="774">
                <a:latin typeface="+mj-lt"/>
                <a:ea typeface="+mj-ea"/>
                <a:cs typeface="+mj-cs"/>
                <a:sym typeface="Calibri"/>
              </a:defRPr>
            </a:pPr>
          </a:p>
          <a:p>
            <a:pPr marL="0" indent="0" defTabSz="393182">
              <a:spcBef>
                <a:spcPts val="700"/>
              </a:spcBef>
              <a:buSzTx/>
              <a:buNone/>
              <a:defRPr sz="602">
                <a:solidFill>
                  <a:srgbClr val="007020"/>
                </a:solidFill>
                <a:latin typeface="Courier"/>
                <a:ea typeface="Courier"/>
                <a:cs typeface="Courier"/>
                <a:sym typeface="Courier"/>
              </a:defRPr>
            </a:pPr>
            <a:r>
              <a:t>type</a:t>
            </a:r>
            <a:r>
              <a:rPr>
                <a:solidFill>
                  <a:srgbClr val="000000"/>
                </a:solidFill>
              </a:rPr>
              <a:t> Query {</a:t>
            </a:r>
            <a:br>
              <a:rPr>
                <a:solidFill>
                  <a:srgbClr val="000000"/>
                </a:solidFill>
              </a:rPr>
            </a:br>
            <a:r>
              <a:rPr>
                <a:solidFill>
                  <a:srgbClr val="000000"/>
                </a:solidFill>
              </a:rPr>
              <a:t>  shipment(id: </a:t>
            </a:r>
            <a:r>
              <a:rPr>
                <a:solidFill>
                  <a:srgbClr val="902000"/>
                </a:solidFill>
              </a:rPr>
              <a:t>ID</a:t>
            </a:r>
            <a:r>
              <a:rPr>
                <a:solidFill>
                  <a:srgbClr val="000000"/>
                </a:solidFill>
              </a:rPr>
              <a:t>!): Shipment</a:t>
            </a:r>
            <a:br>
              <a:rPr>
                <a:solidFill>
                  <a:srgbClr val="000000"/>
                </a:solidFill>
              </a:rPr>
            </a:br>
            <a:r>
              <a:rPr>
                <a:solidFill>
                  <a:srgbClr val="000000"/>
                </a:solidFill>
              </a:rPr>
              <a:t>  shipments(filter: ShipmentFilter): [Shipment]</a:t>
            </a:r>
            <a:br>
              <a:rPr>
                <a:solidFill>
                  <a:srgbClr val="000000"/>
                </a:solidFill>
              </a:rPr>
            </a:br>
            <a:r>
              <a:rPr>
                <a:solidFill>
                  <a:srgbClr val="000000"/>
                </a:solidFill>
              </a:rPr>
              <a:t>  tracking(trackingNumber: </a:t>
            </a:r>
            <a:r>
              <a:rPr>
                <a:solidFill>
                  <a:srgbClr val="902000"/>
                </a:solidFill>
              </a:rPr>
              <a:t>String</a:t>
            </a:r>
            <a:r>
              <a:rPr>
                <a:solidFill>
                  <a:srgbClr val="000000"/>
                </a:solidFill>
              </a:rPr>
              <a:t>!): TrackingInfo</a:t>
            </a:r>
            <a:br>
              <a:rPr>
                <a:solidFill>
                  <a:srgbClr val="000000"/>
                </a:solidFill>
              </a:rPr>
            </a:br>
            <a:r>
              <a:rPr>
                <a:solidFill>
                  <a:srgbClr val="000000"/>
                </a:solidFill>
              </a:rPr>
              <a:t>}</a:t>
            </a:r>
            <a:br>
              <a:rPr>
                <a:solidFill>
                  <a:srgbClr val="000000"/>
                </a:solidFill>
              </a:rPr>
            </a:br>
            <a:br>
              <a:rPr>
                <a:solidFill>
                  <a:srgbClr val="000000"/>
                </a:solidFill>
              </a:rPr>
            </a:br>
            <a:r>
              <a:t>type</a:t>
            </a:r>
            <a:r>
              <a:rPr>
                <a:solidFill>
                  <a:srgbClr val="000000"/>
                </a:solidFill>
              </a:rPr>
              <a:t> Mutation {</a:t>
            </a:r>
            <a:br>
              <a:rPr>
                <a:solidFill>
                  <a:srgbClr val="000000"/>
                </a:solidFill>
              </a:rPr>
            </a:br>
            <a:r>
              <a:rPr>
                <a:solidFill>
                  <a:srgbClr val="000000"/>
                </a:solidFill>
              </a:rPr>
              <a:t>  createShipment(</a:t>
            </a:r>
            <a:r>
              <a:t>input</a:t>
            </a:r>
            <a:r>
              <a:rPr>
                <a:solidFill>
                  <a:srgbClr val="000000"/>
                </a:solidFill>
              </a:rPr>
              <a:t>: ShipmentInput!): Shipment</a:t>
            </a:r>
            <a:br>
              <a:rPr>
                <a:solidFill>
                  <a:srgbClr val="000000"/>
                </a:solidFill>
              </a:rPr>
            </a:br>
            <a:r>
              <a:rPr>
                <a:solidFill>
                  <a:srgbClr val="000000"/>
                </a:solidFill>
              </a:rPr>
              <a:t>  updateShipmentStatus(id: </a:t>
            </a:r>
            <a:r>
              <a:rPr>
                <a:solidFill>
                  <a:srgbClr val="902000"/>
                </a:solidFill>
              </a:rPr>
              <a:t>ID</a:t>
            </a:r>
            <a:r>
              <a:rPr>
                <a:solidFill>
                  <a:srgbClr val="000000"/>
                </a:solidFill>
              </a:rPr>
              <a:t>!, status: ShipmentStatus!): Shipment</a:t>
            </a:r>
            <a:br>
              <a:rPr>
                <a:solidFill>
                  <a:srgbClr val="000000"/>
                </a:solidFill>
              </a:rPr>
            </a:br>
            <a:r>
              <a:rPr>
                <a:solidFill>
                  <a:srgbClr val="000000"/>
                </a:solidFill>
              </a:rPr>
              <a:t>}</a:t>
            </a:r>
            <a:br>
              <a:rPr>
                <a:solidFill>
                  <a:srgbClr val="000000"/>
                </a:solidFill>
              </a:rPr>
            </a:br>
            <a:br>
              <a:rPr>
                <a:solidFill>
                  <a:srgbClr val="000000"/>
                </a:solidFill>
              </a:rPr>
            </a:br>
            <a:r>
              <a:t>type</a:t>
            </a:r>
            <a:r>
              <a:rPr>
                <a:solidFill>
                  <a:srgbClr val="000000"/>
                </a:solidFill>
              </a:rPr>
              <a:t> Subscription {</a:t>
            </a:r>
            <a:br>
              <a:rPr>
                <a:solidFill>
                  <a:srgbClr val="000000"/>
                </a:solidFill>
              </a:rPr>
            </a:br>
            <a:r>
              <a:rPr>
                <a:solidFill>
                  <a:srgbClr val="000000"/>
                </a:solidFill>
              </a:rPr>
              <a:t>  shipmentStatusChanged(id: </a:t>
            </a:r>
            <a:r>
              <a:rPr>
                <a:solidFill>
                  <a:srgbClr val="902000"/>
                </a:solidFill>
              </a:rPr>
              <a:t>ID</a:t>
            </a:r>
            <a:r>
              <a:rPr>
                <a:solidFill>
                  <a:srgbClr val="000000"/>
                </a:solidFill>
              </a:rPr>
              <a:t>!): Shipment</a:t>
            </a:r>
            <a:br>
              <a:rPr>
                <a:solidFill>
                  <a:srgbClr val="000000"/>
                </a:solidFill>
              </a:rPr>
            </a:br>
            <a:r>
              <a:rPr>
                <a:solidFill>
                  <a:srgbClr val="000000"/>
                </a:solidFill>
              </a:rPr>
              <a:t>}</a:t>
            </a:r>
            <a:br>
              <a:rPr>
                <a:solidFill>
                  <a:srgbClr val="000000"/>
                </a:solidFill>
              </a:rPr>
            </a:br>
            <a:br>
              <a:rPr>
                <a:solidFill>
                  <a:srgbClr val="000000"/>
                </a:solidFill>
              </a:rPr>
            </a:br>
            <a:r>
              <a:t>type</a:t>
            </a:r>
            <a:r>
              <a:rPr>
                <a:solidFill>
                  <a:srgbClr val="000000"/>
                </a:solidFill>
              </a:rPr>
              <a:t> Shipment {</a:t>
            </a:r>
            <a:br>
              <a:rPr>
                <a:solidFill>
                  <a:srgbClr val="000000"/>
                </a:solidFill>
              </a:rPr>
            </a:br>
            <a:r>
              <a:rPr>
                <a:solidFill>
                  <a:srgbClr val="000000"/>
                </a:solidFill>
              </a:rPr>
              <a:t>  id: </a:t>
            </a:r>
            <a:r>
              <a:rPr>
                <a:solidFill>
                  <a:srgbClr val="902000"/>
                </a:solidFill>
              </a:rPr>
              <a:t>ID</a:t>
            </a:r>
            <a:r>
              <a:rPr>
                <a:solidFill>
                  <a:srgbClr val="000000"/>
                </a:solidFill>
              </a:rPr>
              <a:t>!</a:t>
            </a:r>
            <a:br>
              <a:rPr>
                <a:solidFill>
                  <a:srgbClr val="000000"/>
                </a:solidFill>
              </a:rPr>
            </a:br>
            <a:r>
              <a:rPr>
                <a:solidFill>
                  <a:srgbClr val="000000"/>
                </a:solidFill>
              </a:rPr>
              <a:t>  sender: Customer!</a:t>
            </a:r>
            <a:br>
              <a:rPr>
                <a:solidFill>
                  <a:srgbClr val="000000"/>
                </a:solidFill>
              </a:rPr>
            </a:br>
            <a:r>
              <a:rPr>
                <a:solidFill>
                  <a:srgbClr val="000000"/>
                </a:solidFill>
              </a:rPr>
              <a:t>  recipient: Customer!</a:t>
            </a:r>
            <a:br>
              <a:rPr>
                <a:solidFill>
                  <a:srgbClr val="000000"/>
                </a:solidFill>
              </a:rPr>
            </a:br>
            <a:r>
              <a:rPr>
                <a:solidFill>
                  <a:srgbClr val="000000"/>
                </a:solidFill>
              </a:rPr>
              <a:t>  packages: [Package!]!</a:t>
            </a:r>
            <a:br>
              <a:rPr>
                <a:solidFill>
                  <a:srgbClr val="000000"/>
                </a:solidFill>
              </a:rPr>
            </a:br>
            <a:r>
              <a:rPr>
                <a:solidFill>
                  <a:srgbClr val="000000"/>
                </a:solidFill>
              </a:rPr>
              <a:t>  status: ShipmentStatus!</a:t>
            </a:r>
            <a:br>
              <a:rPr>
                <a:solidFill>
                  <a:srgbClr val="000000"/>
                </a:solidFill>
              </a:rPr>
            </a:br>
            <a:r>
              <a:rPr>
                <a:solidFill>
                  <a:srgbClr val="000000"/>
                </a:solidFill>
              </a:rPr>
              <a:t>  trackingNumber: </a:t>
            </a:r>
            <a:r>
              <a:rPr>
                <a:solidFill>
                  <a:srgbClr val="902000"/>
                </a:solidFill>
              </a:rPr>
              <a:t>String</a:t>
            </a:r>
            <a:r>
              <a:rPr>
                <a:solidFill>
                  <a:srgbClr val="000000"/>
                </a:solidFill>
              </a:rPr>
              <a:t>!</a:t>
            </a:r>
            <a:br>
              <a:rPr>
                <a:solidFill>
                  <a:srgbClr val="000000"/>
                </a:solidFill>
              </a:rPr>
            </a:br>
            <a:r>
              <a:rPr>
                <a:solidFill>
                  <a:srgbClr val="000000"/>
                </a:solidFill>
              </a:rPr>
              <a:t>  estimatedDelivery: DateTime</a:t>
            </a:r>
            <a:br>
              <a:rPr>
                <a:solidFill>
                  <a:srgbClr val="000000"/>
                </a:solidFill>
              </a:rPr>
            </a:br>
            <a:r>
              <a:rPr>
                <a:solidFill>
                  <a:srgbClr val="000000"/>
                </a:solidFill>
              </a:rPr>
              <a:t>  events: [ShipmentEvent!]!</a:t>
            </a:r>
            <a:br>
              <a:rPr>
                <a:solidFill>
                  <a:srgbClr val="000000"/>
                </a:solidFill>
              </a:rPr>
            </a:br>
            <a:r>
              <a:rPr>
                <a:solidFill>
                  <a:srgbClr val="000000"/>
                </a:solidFill>
              </a:rPr>
              <a:t>}</a:t>
            </a:r>
            <a:br>
              <a:rPr>
                <a:solidFill>
                  <a:srgbClr val="000000"/>
                </a:solidFill>
              </a:rPr>
            </a:br>
            <a:br>
              <a:rPr>
                <a:solidFill>
                  <a:srgbClr val="000000"/>
                </a:solidFill>
              </a:rPr>
            </a:br>
            <a:r>
              <a:t>type</a:t>
            </a:r>
            <a:r>
              <a:rPr>
                <a:solidFill>
                  <a:srgbClr val="000000"/>
                </a:solidFill>
              </a:rPr>
              <a:t> Customer {</a:t>
            </a:r>
            <a:br>
              <a:rPr>
                <a:solidFill>
                  <a:srgbClr val="000000"/>
                </a:solidFill>
              </a:rPr>
            </a:br>
            <a:r>
              <a:rPr>
                <a:solidFill>
                  <a:srgbClr val="000000"/>
                </a:solidFill>
              </a:rPr>
              <a:t>  id: </a:t>
            </a:r>
            <a:r>
              <a:rPr>
                <a:solidFill>
                  <a:srgbClr val="902000"/>
                </a:solidFill>
              </a:rPr>
              <a:t>ID</a:t>
            </a:r>
            <a:r>
              <a:rPr>
                <a:solidFill>
                  <a:srgbClr val="000000"/>
                </a:solidFill>
              </a:rPr>
              <a:t>!</a:t>
            </a:r>
            <a:br>
              <a:rPr>
                <a:solidFill>
                  <a:srgbClr val="000000"/>
                </a:solidFill>
              </a:rPr>
            </a:br>
            <a:r>
              <a:rPr>
                <a:solidFill>
                  <a:srgbClr val="000000"/>
                </a:solidFill>
              </a:rPr>
              <a:t>  name: </a:t>
            </a:r>
            <a:r>
              <a:rPr>
                <a:solidFill>
                  <a:srgbClr val="902000"/>
                </a:solidFill>
              </a:rPr>
              <a:t>String</a:t>
            </a:r>
            <a:r>
              <a:rPr>
                <a:solidFill>
                  <a:srgbClr val="000000"/>
                </a:solidFill>
              </a:rPr>
              <a:t>!</a:t>
            </a:r>
            <a:br>
              <a:rPr>
                <a:solidFill>
                  <a:srgbClr val="000000"/>
                </a:solidFill>
              </a:rPr>
            </a:br>
            <a:r>
              <a:rPr>
                <a:solidFill>
                  <a:srgbClr val="000000"/>
                </a:solidFill>
              </a:rPr>
              <a:t>  address: Address!</a:t>
            </a:r>
            <a:br>
              <a:rPr>
                <a:solidFill>
                  <a:srgbClr val="000000"/>
                </a:solidFill>
              </a:rPr>
            </a:br>
            <a:r>
              <a:rPr>
                <a:solidFill>
                  <a:srgbClr val="000000"/>
                </a:solidFill>
              </a:rPr>
              <a:t>  contactInfo: ContactInfo</a:t>
            </a:r>
            <a:br>
              <a:rPr>
                <a:solidFill>
                  <a:srgbClr val="000000"/>
                </a:solidFill>
              </a:rPr>
            </a:br>
            <a:r>
              <a:rPr>
                <a:solidFill>
                  <a:srgbClr val="000000"/>
                </a:solidFill>
              </a:rPr>
              <a:t>}</a:t>
            </a:r>
            <a:br>
              <a:rPr>
                <a:solidFill>
                  <a:srgbClr val="000000"/>
                </a:solidFill>
              </a:rPr>
            </a:br>
            <a:br>
              <a:rPr>
                <a:solidFill>
                  <a:srgbClr val="000000"/>
                </a:solidFill>
              </a:rPr>
            </a:br>
            <a:r>
              <a:t>type</a:t>
            </a:r>
            <a:r>
              <a:rPr>
                <a:solidFill>
                  <a:srgbClr val="000000"/>
                </a:solidFill>
              </a:rPr>
              <a:t> Package {</a:t>
            </a:r>
            <a:br>
              <a:rPr>
                <a:solidFill>
                  <a:srgbClr val="000000"/>
                </a:solidFill>
              </a:rPr>
            </a:br>
            <a:r>
              <a:rPr>
                <a:solidFill>
                  <a:srgbClr val="000000"/>
                </a:solidFill>
              </a:rPr>
              <a:t>  id: </a:t>
            </a:r>
            <a:r>
              <a:rPr>
                <a:solidFill>
                  <a:srgbClr val="902000"/>
                </a:solidFill>
              </a:rPr>
              <a:t>ID</a:t>
            </a:r>
            <a:r>
              <a:rPr>
                <a:solidFill>
                  <a:srgbClr val="000000"/>
                </a:solidFill>
              </a:rPr>
              <a:t>!</a:t>
            </a:r>
            <a:br>
              <a:rPr>
                <a:solidFill>
                  <a:srgbClr val="000000"/>
                </a:solidFill>
              </a:rPr>
            </a:br>
            <a:r>
              <a:rPr>
                <a:solidFill>
                  <a:srgbClr val="000000"/>
                </a:solidFill>
              </a:rPr>
              <a:t>  weight: </a:t>
            </a:r>
            <a:r>
              <a:rPr>
                <a:solidFill>
                  <a:srgbClr val="902000"/>
                </a:solidFill>
              </a:rPr>
              <a:t>Float</a:t>
            </a:r>
            <a:r>
              <a:rPr>
                <a:solidFill>
                  <a:srgbClr val="000000"/>
                </a:solidFill>
              </a:rPr>
              <a:t>!</a:t>
            </a:r>
            <a:br>
              <a:rPr>
                <a:solidFill>
                  <a:srgbClr val="000000"/>
                </a:solidFill>
              </a:rPr>
            </a:br>
            <a:r>
              <a:rPr>
                <a:solidFill>
                  <a:srgbClr val="000000"/>
                </a:solidFill>
              </a:rPr>
              <a:t>  dimensions: Dimensions!</a:t>
            </a:r>
            <a:br>
              <a:rPr>
                <a:solidFill>
                  <a:srgbClr val="000000"/>
                </a:solidFill>
              </a:rPr>
            </a:br>
            <a:r>
              <a:rPr>
                <a:solidFill>
                  <a:srgbClr val="000000"/>
                </a:solidFill>
              </a:rPr>
              <a:t>  description: </a:t>
            </a:r>
            <a:r>
              <a:rPr>
                <a:solidFill>
                  <a:srgbClr val="902000"/>
                </a:solidFill>
              </a:rPr>
              <a:t>String</a:t>
            </a:r>
            <a:br>
              <a:rPr>
                <a:solidFill>
                  <a:srgbClr val="902000"/>
                </a:solidFill>
              </a:rPr>
            </a:br>
            <a:r>
              <a:rPr>
                <a:solidFill>
                  <a:srgbClr val="000000"/>
                </a:solidFill>
              </a:rPr>
              <a:t>}</a:t>
            </a:r>
            <a:br>
              <a:rPr>
                <a:solidFill>
                  <a:srgbClr val="000000"/>
                </a:solidFill>
              </a:rPr>
            </a:br>
          </a:p>
        </p:txBody>
      </p:sp>
      <p:sp>
        <p:nvSpPr>
          <p:cNvPr id="774" name="Näide  GraphQL API Skeem:"/>
          <p:cNvSpPr txBox="1"/>
          <p:nvPr/>
        </p:nvSpPr>
        <p:spPr>
          <a:xfrm>
            <a:off x="419877" y="1451777"/>
            <a:ext cx="2965262" cy="327170"/>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lvl1pPr defTabSz="914377">
              <a:lnSpc>
                <a:spcPct val="90000"/>
              </a:lnSpc>
              <a:spcBef>
                <a:spcPts val="1600"/>
              </a:spcBef>
              <a:defRPr>
                <a:solidFill>
                  <a:srgbClr val="FFFFFF"/>
                </a:solidFill>
                <a:latin typeface="Chalkboard"/>
                <a:ea typeface="Chalkboard"/>
                <a:cs typeface="Chalkboard"/>
                <a:sym typeface="Chalkboard"/>
              </a:defRPr>
            </a:lvl1pPr>
          </a:lstStyle>
          <a:p>
            <a:pPr/>
            <a:r>
              <a:t>Näide  GraphQL API Skeem:</a:t>
            </a:r>
          </a:p>
        </p:txBody>
      </p:sp>
    </p:spTree>
  </p:cSld>
  <p:clrMapOvr>
    <a:masterClrMapping/>
  </p:clrMapOvr>
  <p:transition xmlns:p14="http://schemas.microsoft.com/office/powerpoint/2010/main" spd="med" advClick="1"/>
</p:sld>
</file>

<file path=ppt/slides/slide1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6" name="Rectangle"/>
          <p:cNvSpPr/>
          <p:nvPr/>
        </p:nvSpPr>
        <p:spPr>
          <a:xfrm>
            <a:off x="2286971" y="1246060"/>
            <a:ext cx="2729511" cy="3667726"/>
          </a:xfrm>
          <a:prstGeom prst="rect">
            <a:avLst/>
          </a:prstGeom>
          <a:solidFill>
            <a:srgbClr val="FFFFFF"/>
          </a:solidFill>
          <a:ln w="3175">
            <a:miter lim="400000"/>
          </a:ln>
        </p:spPr>
        <p:txBody>
          <a:bodyPr lIns="19050" tIns="19050" rIns="19050" bIns="19050" anchor="ctr"/>
          <a:lstStyle/>
          <a:p>
            <a:pPr algn="ctr" defTabSz="309562">
              <a:defRPr sz="1200">
                <a:latin typeface="Helvetica Neue Medium"/>
                <a:ea typeface="Helvetica Neue Medium"/>
                <a:cs typeface="Helvetica Neue Medium"/>
                <a:sym typeface="Helvetica Neue Medium"/>
              </a:defRPr>
            </a:pPr>
          </a:p>
        </p:txBody>
      </p:sp>
      <p:sp>
        <p:nvSpPr>
          <p:cNvPr id="777"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78" name="GraphQL"/>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GraphQL</a:t>
            </a:r>
          </a:p>
        </p:txBody>
      </p:sp>
      <p:sp>
        <p:nvSpPr>
          <p:cNvPr id="779" name="Content Placeholder 2"/>
          <p:cNvSpPr txBox="1"/>
          <p:nvPr>
            <p:ph type="body" idx="1"/>
          </p:nvPr>
        </p:nvSpPr>
        <p:spPr>
          <a:xfrm>
            <a:off x="2429361" y="1368596"/>
            <a:ext cx="8239126" cy="3667726"/>
          </a:xfrm>
          <a:prstGeom prst="rect">
            <a:avLst/>
          </a:prstGeom>
        </p:spPr>
        <p:txBody>
          <a:bodyPr/>
          <a:lstStyle/>
          <a:p>
            <a:pPr marL="0" indent="0" defTabSz="365750">
              <a:spcBef>
                <a:spcPts val="600"/>
              </a:spcBef>
              <a:buSzTx/>
              <a:buNone/>
              <a:defRPr sz="560">
                <a:solidFill>
                  <a:srgbClr val="007020"/>
                </a:solidFill>
                <a:latin typeface="Courier"/>
                <a:ea typeface="Courier"/>
                <a:cs typeface="Courier"/>
                <a:sym typeface="Courier"/>
              </a:defRPr>
            </a:pPr>
            <a:r>
              <a:t>query</a:t>
            </a:r>
            <a:r>
              <a:rPr>
                <a:solidFill>
                  <a:srgbClr val="000000"/>
                </a:solidFill>
              </a:rPr>
              <a:t> GetShipmentDetails(</a:t>
            </a:r>
            <a:r>
              <a:rPr>
                <a:solidFill>
                  <a:srgbClr val="19177C"/>
                </a:solidFill>
              </a:rPr>
              <a:t>$id</a:t>
            </a:r>
            <a:r>
              <a:rPr>
                <a:solidFill>
                  <a:srgbClr val="000000"/>
                </a:solidFill>
              </a:rPr>
              <a:t>: </a:t>
            </a:r>
            <a:r>
              <a:rPr>
                <a:solidFill>
                  <a:srgbClr val="902000"/>
                </a:solidFill>
              </a:rPr>
              <a:t>ID</a:t>
            </a:r>
            <a:r>
              <a:rPr>
                <a:solidFill>
                  <a:srgbClr val="000000"/>
                </a:solidFill>
              </a:rPr>
              <a:t>!) {</a:t>
            </a:r>
            <a:br>
              <a:rPr>
                <a:solidFill>
                  <a:srgbClr val="000000"/>
                </a:solidFill>
              </a:rPr>
            </a:br>
            <a:r>
              <a:rPr>
                <a:solidFill>
                  <a:srgbClr val="000000"/>
                </a:solidFill>
              </a:rPr>
              <a:t>  shipment(id: </a:t>
            </a:r>
            <a:r>
              <a:rPr>
                <a:solidFill>
                  <a:srgbClr val="19177C"/>
                </a:solidFill>
              </a:rPr>
              <a:t>$id</a:t>
            </a:r>
            <a:r>
              <a:rPr>
                <a:solidFill>
                  <a:srgbClr val="000000"/>
                </a:solidFill>
              </a:rPr>
              <a:t>) {</a:t>
            </a:r>
            <a:br>
              <a:rPr>
                <a:solidFill>
                  <a:srgbClr val="000000"/>
                </a:solidFill>
              </a:rPr>
            </a:br>
            <a:r>
              <a:rPr>
                <a:solidFill>
                  <a:srgbClr val="000000"/>
                </a:solidFill>
              </a:rPr>
              <a:t>    id</a:t>
            </a:r>
            <a:br>
              <a:rPr>
                <a:solidFill>
                  <a:srgbClr val="000000"/>
                </a:solidFill>
              </a:rPr>
            </a:br>
            <a:r>
              <a:rPr>
                <a:solidFill>
                  <a:srgbClr val="000000"/>
                </a:solidFill>
              </a:rPr>
              <a:t>    trackingNumber</a:t>
            </a:r>
            <a:br>
              <a:rPr>
                <a:solidFill>
                  <a:srgbClr val="000000"/>
                </a:solidFill>
              </a:rPr>
            </a:br>
            <a:r>
              <a:rPr>
                <a:solidFill>
                  <a:srgbClr val="000000"/>
                </a:solidFill>
              </a:rPr>
              <a:t>    status</a:t>
            </a:r>
            <a:br>
              <a:rPr>
                <a:solidFill>
                  <a:srgbClr val="000000"/>
                </a:solidFill>
              </a:rPr>
            </a:br>
            <a:r>
              <a:rPr>
                <a:solidFill>
                  <a:srgbClr val="000000"/>
                </a:solidFill>
              </a:rPr>
              <a:t>    estimatedDelivery</a:t>
            </a:r>
            <a:br>
              <a:rPr>
                <a:solidFill>
                  <a:srgbClr val="000000"/>
                </a:solidFill>
              </a:rPr>
            </a:br>
            <a:r>
              <a:rPr>
                <a:solidFill>
                  <a:srgbClr val="000000"/>
                </a:solidFill>
              </a:rPr>
              <a:t>    sender {</a:t>
            </a:r>
            <a:br>
              <a:rPr>
                <a:solidFill>
                  <a:srgbClr val="000000"/>
                </a:solidFill>
              </a:rPr>
            </a:br>
            <a:r>
              <a:rPr>
                <a:solidFill>
                  <a:srgbClr val="000000"/>
                </a:solidFill>
              </a:rPr>
              <a:t>      name</a:t>
            </a:r>
            <a:br>
              <a:rPr>
                <a:solidFill>
                  <a:srgbClr val="000000"/>
                </a:solidFill>
              </a:rPr>
            </a:br>
            <a:r>
              <a:rPr>
                <a:solidFill>
                  <a:srgbClr val="000000"/>
                </a:solidFill>
              </a:rPr>
              <a:t>      address {</a:t>
            </a:r>
            <a:br>
              <a:rPr>
                <a:solidFill>
                  <a:srgbClr val="000000"/>
                </a:solidFill>
              </a:rPr>
            </a:br>
            <a:r>
              <a:rPr>
                <a:solidFill>
                  <a:srgbClr val="000000"/>
                </a:solidFill>
              </a:rPr>
              <a:t>        city</a:t>
            </a:r>
            <a:br>
              <a:rPr>
                <a:solidFill>
                  <a:srgbClr val="000000"/>
                </a:solidFill>
              </a:rPr>
            </a:br>
            <a:r>
              <a:rPr>
                <a:solidFill>
                  <a:srgbClr val="000000"/>
                </a:solidFill>
              </a:rPr>
              <a:t>        country</a:t>
            </a:r>
            <a:br>
              <a:rPr>
                <a:solidFill>
                  <a:srgbClr val="000000"/>
                </a:solidFill>
              </a:rPr>
            </a:br>
            <a:r>
              <a:rPr>
                <a:solidFill>
                  <a:srgbClr val="000000"/>
                </a:solidFill>
              </a:rPr>
              <a:t>      }</a:t>
            </a:r>
            <a:br>
              <a:rPr>
                <a:solidFill>
                  <a:srgbClr val="000000"/>
                </a:solidFill>
              </a:rPr>
            </a:br>
            <a:r>
              <a:rPr>
                <a:solidFill>
                  <a:srgbClr val="000000"/>
                </a:solidFill>
              </a:rPr>
              <a:t>    }</a:t>
            </a:r>
            <a:br>
              <a:rPr>
                <a:solidFill>
                  <a:srgbClr val="000000"/>
                </a:solidFill>
              </a:rPr>
            </a:br>
            <a:r>
              <a:rPr>
                <a:solidFill>
                  <a:srgbClr val="000000"/>
                </a:solidFill>
              </a:rPr>
              <a:t>    recipient {</a:t>
            </a:r>
            <a:br>
              <a:rPr>
                <a:solidFill>
                  <a:srgbClr val="000000"/>
                </a:solidFill>
              </a:rPr>
            </a:br>
            <a:r>
              <a:rPr>
                <a:solidFill>
                  <a:srgbClr val="000000"/>
                </a:solidFill>
              </a:rPr>
              <a:t>      name</a:t>
            </a:r>
            <a:br>
              <a:rPr>
                <a:solidFill>
                  <a:srgbClr val="000000"/>
                </a:solidFill>
              </a:rPr>
            </a:br>
            <a:r>
              <a:rPr>
                <a:solidFill>
                  <a:srgbClr val="000000"/>
                </a:solidFill>
              </a:rPr>
              <a:t>      address {</a:t>
            </a:r>
            <a:br>
              <a:rPr>
                <a:solidFill>
                  <a:srgbClr val="000000"/>
                </a:solidFill>
              </a:rPr>
            </a:br>
            <a:r>
              <a:rPr>
                <a:solidFill>
                  <a:srgbClr val="000000"/>
                </a:solidFill>
              </a:rPr>
              <a:t>        street</a:t>
            </a:r>
            <a:br>
              <a:rPr>
                <a:solidFill>
                  <a:srgbClr val="000000"/>
                </a:solidFill>
              </a:rPr>
            </a:br>
            <a:r>
              <a:rPr>
                <a:solidFill>
                  <a:srgbClr val="000000"/>
                </a:solidFill>
              </a:rPr>
              <a:t>        city</a:t>
            </a:r>
            <a:br>
              <a:rPr>
                <a:solidFill>
                  <a:srgbClr val="000000"/>
                </a:solidFill>
              </a:rPr>
            </a:br>
            <a:r>
              <a:rPr>
                <a:solidFill>
                  <a:srgbClr val="000000"/>
                </a:solidFill>
              </a:rPr>
              <a:t>        postalCode</a:t>
            </a:r>
            <a:br>
              <a:rPr>
                <a:solidFill>
                  <a:srgbClr val="000000"/>
                </a:solidFill>
              </a:rPr>
            </a:br>
            <a:r>
              <a:rPr>
                <a:solidFill>
                  <a:srgbClr val="000000"/>
                </a:solidFill>
              </a:rPr>
              <a:t>        country</a:t>
            </a:r>
            <a:br>
              <a:rPr>
                <a:solidFill>
                  <a:srgbClr val="000000"/>
                </a:solidFill>
              </a:rPr>
            </a:br>
            <a:r>
              <a:rPr>
                <a:solidFill>
                  <a:srgbClr val="000000"/>
                </a:solidFill>
              </a:rPr>
              <a:t>      }</a:t>
            </a:r>
            <a:br>
              <a:rPr>
                <a:solidFill>
                  <a:srgbClr val="000000"/>
                </a:solidFill>
              </a:rPr>
            </a:br>
            <a:r>
              <a:rPr>
                <a:solidFill>
                  <a:srgbClr val="000000"/>
                </a:solidFill>
              </a:rPr>
              <a:t>      contactInfo {</a:t>
            </a:r>
            <a:br>
              <a:rPr>
                <a:solidFill>
                  <a:srgbClr val="000000"/>
                </a:solidFill>
              </a:rPr>
            </a:br>
            <a:r>
              <a:rPr>
                <a:solidFill>
                  <a:srgbClr val="000000"/>
                </a:solidFill>
              </a:rPr>
              <a:t>        email</a:t>
            </a:r>
            <a:br>
              <a:rPr>
                <a:solidFill>
                  <a:srgbClr val="000000"/>
                </a:solidFill>
              </a:rPr>
            </a:br>
            <a:r>
              <a:rPr>
                <a:solidFill>
                  <a:srgbClr val="000000"/>
                </a:solidFill>
              </a:rPr>
              <a:t>        phone</a:t>
            </a:r>
            <a:br>
              <a:rPr>
                <a:solidFill>
                  <a:srgbClr val="000000"/>
                </a:solidFill>
              </a:rPr>
            </a:br>
            <a:r>
              <a:rPr>
                <a:solidFill>
                  <a:srgbClr val="000000"/>
                </a:solidFill>
              </a:rPr>
              <a:t>      }</a:t>
            </a:r>
            <a:br>
              <a:rPr>
                <a:solidFill>
                  <a:srgbClr val="000000"/>
                </a:solidFill>
              </a:rPr>
            </a:br>
            <a:r>
              <a:rPr>
                <a:solidFill>
                  <a:srgbClr val="000000"/>
                </a:solidFill>
              </a:rPr>
              <a:t>    }</a:t>
            </a:r>
            <a:br>
              <a:rPr>
                <a:solidFill>
                  <a:srgbClr val="000000"/>
                </a:solidFill>
              </a:rPr>
            </a:br>
            <a:r>
              <a:rPr>
                <a:solidFill>
                  <a:srgbClr val="000000"/>
                </a:solidFill>
              </a:rPr>
              <a:t>    packages {</a:t>
            </a:r>
            <a:br>
              <a:rPr>
                <a:solidFill>
                  <a:srgbClr val="000000"/>
                </a:solidFill>
              </a:rPr>
            </a:br>
            <a:r>
              <a:rPr>
                <a:solidFill>
                  <a:srgbClr val="000000"/>
                </a:solidFill>
              </a:rPr>
              <a:t>      weight</a:t>
            </a:r>
            <a:br>
              <a:rPr>
                <a:solidFill>
                  <a:srgbClr val="000000"/>
                </a:solidFill>
              </a:rPr>
            </a:br>
            <a:r>
              <a:rPr>
                <a:solidFill>
                  <a:srgbClr val="000000"/>
                </a:solidFill>
              </a:rPr>
              <a:t>      dimensions {</a:t>
            </a:r>
            <a:br>
              <a:rPr>
                <a:solidFill>
                  <a:srgbClr val="000000"/>
                </a:solidFill>
              </a:rPr>
            </a:br>
            <a:r>
              <a:rPr>
                <a:solidFill>
                  <a:srgbClr val="000000"/>
                </a:solidFill>
              </a:rPr>
              <a:t>        length</a:t>
            </a:r>
            <a:br>
              <a:rPr>
                <a:solidFill>
                  <a:srgbClr val="000000"/>
                </a:solidFill>
              </a:rPr>
            </a:br>
            <a:r>
              <a:rPr>
                <a:solidFill>
                  <a:srgbClr val="000000"/>
                </a:solidFill>
              </a:rPr>
              <a:t>        width</a:t>
            </a:r>
            <a:br>
              <a:rPr>
                <a:solidFill>
                  <a:srgbClr val="000000"/>
                </a:solidFill>
              </a:rPr>
            </a:br>
            <a:r>
              <a:rPr>
                <a:solidFill>
                  <a:srgbClr val="000000"/>
                </a:solidFill>
              </a:rPr>
              <a:t>        height</a:t>
            </a:r>
            <a:br>
              <a:rPr>
                <a:solidFill>
                  <a:srgbClr val="000000"/>
                </a:solidFill>
              </a:rPr>
            </a:br>
            <a:r>
              <a:rPr>
                <a:solidFill>
                  <a:srgbClr val="000000"/>
                </a:solidFill>
              </a:rPr>
              <a:t>      }</a:t>
            </a:r>
            <a:br>
              <a:rPr>
                <a:solidFill>
                  <a:srgbClr val="000000"/>
                </a:solidFill>
              </a:rPr>
            </a:br>
            <a:r>
              <a:rPr>
                <a:solidFill>
                  <a:srgbClr val="000000"/>
                </a:solidFill>
              </a:rPr>
              <a:t>      description</a:t>
            </a:r>
            <a:br>
              <a:rPr>
                <a:solidFill>
                  <a:srgbClr val="000000"/>
                </a:solidFill>
              </a:rPr>
            </a:br>
            <a:r>
              <a:rPr>
                <a:solidFill>
                  <a:srgbClr val="000000"/>
                </a:solidFill>
              </a:rPr>
              <a:t>    }</a:t>
            </a:r>
            <a:br>
              <a:rPr>
                <a:solidFill>
                  <a:srgbClr val="000000"/>
                </a:solidFill>
              </a:rPr>
            </a:br>
            <a:r>
              <a:rPr>
                <a:solidFill>
                  <a:srgbClr val="000000"/>
                </a:solidFill>
              </a:rPr>
              <a:t>    events {</a:t>
            </a:r>
            <a:br>
              <a:rPr>
                <a:solidFill>
                  <a:srgbClr val="000000"/>
                </a:solidFill>
              </a:rPr>
            </a:br>
            <a:r>
              <a:rPr>
                <a:solidFill>
                  <a:srgbClr val="000000"/>
                </a:solidFill>
              </a:rPr>
              <a:t>      timestamp</a:t>
            </a:r>
            <a:br>
              <a:rPr>
                <a:solidFill>
                  <a:srgbClr val="000000"/>
                </a:solidFill>
              </a:rPr>
            </a:br>
            <a:r>
              <a:rPr>
                <a:solidFill>
                  <a:srgbClr val="000000"/>
                </a:solidFill>
              </a:rPr>
              <a:t>      status</a:t>
            </a:r>
            <a:br>
              <a:rPr>
                <a:solidFill>
                  <a:srgbClr val="000000"/>
                </a:solidFill>
              </a:rPr>
            </a:br>
            <a:r>
              <a:rPr>
                <a:solidFill>
                  <a:srgbClr val="000000"/>
                </a:solidFill>
              </a:rPr>
              <a:t>      location</a:t>
            </a:r>
            <a:br>
              <a:rPr>
                <a:solidFill>
                  <a:srgbClr val="000000"/>
                </a:solidFill>
              </a:rPr>
            </a:br>
            <a:r>
              <a:rPr>
                <a:solidFill>
                  <a:srgbClr val="000000"/>
                </a:solidFill>
              </a:rPr>
              <a:t>      description</a:t>
            </a:r>
            <a:br>
              <a:rPr>
                <a:solidFill>
                  <a:srgbClr val="000000"/>
                </a:solidFill>
              </a:rPr>
            </a:br>
            <a:r>
              <a:rPr>
                <a:solidFill>
                  <a:srgbClr val="000000"/>
                </a:solidFill>
              </a:rPr>
              <a:t>    }</a:t>
            </a:r>
            <a:br>
              <a:rPr>
                <a:solidFill>
                  <a:srgbClr val="000000"/>
                </a:solidFill>
              </a:rPr>
            </a:br>
            <a:r>
              <a:rPr>
                <a:solidFill>
                  <a:srgbClr val="000000"/>
                </a:solidFill>
              </a:rPr>
              <a:t>  }</a:t>
            </a:r>
            <a:br>
              <a:rPr>
                <a:solidFill>
                  <a:srgbClr val="000000"/>
                </a:solidFill>
              </a:rPr>
            </a:br>
            <a:r>
              <a:rPr>
                <a:solidFill>
                  <a:srgbClr val="000000"/>
                </a:solidFill>
              </a:rPr>
              <a:t>}</a:t>
            </a:r>
            <a:endParaRPr>
              <a:solidFill>
                <a:srgbClr val="000000"/>
              </a:solidFill>
            </a:endParaRPr>
          </a:p>
          <a:p>
            <a:pPr marL="0" indent="0" defTabSz="365750">
              <a:spcBef>
                <a:spcPts val="600"/>
              </a:spcBef>
              <a:defRPr sz="560"/>
            </a:pPr>
            <a:r>
              <a:t>Eelised logistika kontekstis: - Mobiilirakendus saab pärida ainult vajalikke andmeid, säästes andmemahtu - Ühe päringuga saab kätte kogu vajaliku info saadetise kohta - Erinevad kliendid (veebileht, mobiilirakendus, partneri süsteem) saavad pärida sama API-st erinevaid andmeid - Reaalajas uuendused saadetise oleku muutuste kohta</a:t>
            </a:r>
          </a:p>
          <a:p>
            <a:pPr marL="0" indent="0" defTabSz="365750">
              <a:spcBef>
                <a:spcPts val="1200"/>
              </a:spcBef>
              <a:defRPr sz="560">
                <a:latin typeface="+mj-lt"/>
                <a:ea typeface="+mj-ea"/>
                <a:cs typeface="+mj-cs"/>
                <a:sym typeface="Calibri"/>
              </a:defRPr>
            </a:pPr>
            <a:r>
              <a:t>Konteineriseerimine ja orkestreerimine (Docker, Kubernetes)</a:t>
            </a:r>
          </a:p>
          <a:p>
            <a:pPr marL="0" indent="0" defTabSz="365750">
              <a:spcBef>
                <a:spcPts val="600"/>
              </a:spcBef>
              <a:defRPr sz="560"/>
            </a:pPr>
            <a:r>
              <a:t>Konteineriseerimine on tehnoloogia, mis võimaldab rakendusi ja nende sõltuvusi pakendada standardiseeritud üksustesse (konteineritesse), mida saab hõlpsasti juurutada erinevates keskkondades.</a:t>
            </a:r>
          </a:p>
          <a:p>
            <a:pPr marL="0" indent="0" defTabSz="365750">
              <a:spcBef>
                <a:spcPts val="1200"/>
              </a:spcBef>
              <a:defRPr sz="560">
                <a:latin typeface="+mj-lt"/>
                <a:ea typeface="+mj-ea"/>
                <a:cs typeface="+mj-cs"/>
                <a:sym typeface="Calibri"/>
              </a:defRPr>
            </a:pPr>
            <a:r>
              <a:t>Docker</a:t>
            </a:r>
          </a:p>
          <a:p>
            <a:pPr marL="0" indent="0" defTabSz="365750">
              <a:spcBef>
                <a:spcPts val="600"/>
              </a:spcBef>
              <a:defRPr sz="560"/>
            </a:pPr>
            <a:r>
              <a:t>Docker on populaarseim konteineriseerimistehnoloogia, mis võimaldab rakendusi pakendada koos kõigi nende sõltuvustega.</a:t>
            </a:r>
          </a:p>
          <a:p>
            <a:pPr marL="0" indent="0" defTabSz="365750">
              <a:spcBef>
                <a:spcPts val="1200"/>
              </a:spcBef>
              <a:defRPr sz="560">
                <a:latin typeface="+mj-lt"/>
                <a:ea typeface="+mj-ea"/>
                <a:cs typeface="+mj-cs"/>
                <a:sym typeface="Calibri"/>
              </a:defRPr>
            </a:pPr>
            <a:r>
              <a:t>Põhikomponendid</a:t>
            </a:r>
          </a:p>
          <a:p>
            <a:pPr marL="83262" indent="-83262" defTabSz="365750">
              <a:spcBef>
                <a:spcPts val="600"/>
              </a:spcBef>
              <a:defRPr sz="560">
                <a:latin typeface="+mj-lt"/>
                <a:ea typeface="+mj-ea"/>
                <a:cs typeface="+mj-cs"/>
                <a:sym typeface="Calibri"/>
              </a:defRPr>
            </a:pPr>
            <a:r>
              <a:t>Docker Engine</a:t>
            </a:r>
            <a:r>
              <a:t> - konteinerite loomise ja käitamise süsteem</a:t>
            </a:r>
          </a:p>
          <a:p>
            <a:pPr marL="83262" indent="-83262" defTabSz="365750">
              <a:spcBef>
                <a:spcPts val="600"/>
              </a:spcBef>
              <a:defRPr sz="560">
                <a:latin typeface="+mj-lt"/>
                <a:ea typeface="+mj-ea"/>
                <a:cs typeface="+mj-cs"/>
                <a:sym typeface="Calibri"/>
              </a:defRPr>
            </a:pPr>
            <a:r>
              <a:t>Dockerfile</a:t>
            </a:r>
            <a:r>
              <a:t> - juhised konteineri ehitamiseks</a:t>
            </a:r>
          </a:p>
          <a:p>
            <a:pPr marL="83262" indent="-83262" defTabSz="365750">
              <a:spcBef>
                <a:spcPts val="600"/>
              </a:spcBef>
              <a:defRPr sz="560">
                <a:latin typeface="+mj-lt"/>
                <a:ea typeface="+mj-ea"/>
                <a:cs typeface="+mj-cs"/>
                <a:sym typeface="Calibri"/>
              </a:defRPr>
            </a:pPr>
            <a:r>
              <a:t>Docker Image</a:t>
            </a:r>
            <a:r>
              <a:t> - konteineri mall, mis sisaldab rakendust ja selle sõltuvusi</a:t>
            </a:r>
          </a:p>
          <a:p>
            <a:pPr marL="83262" indent="-83262" defTabSz="365750">
              <a:spcBef>
                <a:spcPts val="600"/>
              </a:spcBef>
              <a:defRPr sz="560">
                <a:latin typeface="+mj-lt"/>
                <a:ea typeface="+mj-ea"/>
                <a:cs typeface="+mj-cs"/>
                <a:sym typeface="Calibri"/>
              </a:defRPr>
            </a:pPr>
            <a:r>
              <a:t>Docker Container</a:t>
            </a:r>
            <a:r>
              <a:t> - käitatav instantsi Docker Image’ist</a:t>
            </a:r>
          </a:p>
          <a:p>
            <a:pPr marL="83262" indent="-83262" defTabSz="365750">
              <a:spcBef>
                <a:spcPts val="600"/>
              </a:spcBef>
              <a:defRPr sz="560">
                <a:latin typeface="+mj-lt"/>
                <a:ea typeface="+mj-ea"/>
                <a:cs typeface="+mj-cs"/>
                <a:sym typeface="Calibri"/>
              </a:defRPr>
            </a:pPr>
            <a:r>
              <a:t>Docker Registry</a:t>
            </a:r>
            <a:r>
              <a:t> - koht Docker Image’ite salvestamiseks (nt Docker Hub)</a:t>
            </a:r>
          </a:p>
          <a:p>
            <a:pPr marL="0" indent="0" defTabSz="365750">
              <a:spcBef>
                <a:spcPts val="1200"/>
              </a:spcBef>
              <a:defRPr sz="560">
                <a:latin typeface="+mj-lt"/>
                <a:ea typeface="+mj-ea"/>
                <a:cs typeface="+mj-cs"/>
                <a:sym typeface="Calibri"/>
              </a:defRPr>
            </a:pPr>
            <a:r>
              <a:t>Eelised</a:t>
            </a:r>
          </a:p>
          <a:p>
            <a:pPr marL="83262" indent="-83262" defTabSz="365750">
              <a:spcBef>
                <a:spcPts val="600"/>
              </a:spcBef>
              <a:defRPr sz="560">
                <a:latin typeface="+mj-lt"/>
                <a:ea typeface="+mj-ea"/>
                <a:cs typeface="+mj-cs"/>
                <a:sym typeface="Calibri"/>
              </a:defRPr>
            </a:pPr>
            <a:r>
              <a:t>Järjepidevus</a:t>
            </a:r>
            <a:r>
              <a:t> - töötab ühtmoodi kõigis keskkondades</a:t>
            </a:r>
          </a:p>
          <a:p>
            <a:pPr marL="83262" indent="-83262" defTabSz="365750">
              <a:spcBef>
                <a:spcPts val="600"/>
              </a:spcBef>
              <a:defRPr sz="560">
                <a:latin typeface="+mj-lt"/>
                <a:ea typeface="+mj-ea"/>
                <a:cs typeface="+mj-cs"/>
                <a:sym typeface="Calibri"/>
              </a:defRPr>
            </a:pPr>
            <a:r>
              <a:t>Isolatsioon</a:t>
            </a:r>
            <a:r>
              <a:t> - rakendused töötavad isoleeritult</a:t>
            </a:r>
          </a:p>
          <a:p>
            <a:pPr marL="83262" indent="-83262" defTabSz="365750">
              <a:spcBef>
                <a:spcPts val="600"/>
              </a:spcBef>
              <a:defRPr sz="560">
                <a:latin typeface="+mj-lt"/>
                <a:ea typeface="+mj-ea"/>
                <a:cs typeface="+mj-cs"/>
                <a:sym typeface="Calibri"/>
              </a:defRPr>
            </a:pPr>
            <a:r>
              <a:t>Ressursitõhusus</a:t>
            </a:r>
            <a:r>
              <a:t> - väiksem ressursikasutus võrreldes virtuaalmasinatega</a:t>
            </a:r>
          </a:p>
          <a:p>
            <a:pPr marL="83262" indent="-83262" defTabSz="365750">
              <a:spcBef>
                <a:spcPts val="600"/>
              </a:spcBef>
              <a:defRPr sz="560">
                <a:latin typeface="+mj-lt"/>
                <a:ea typeface="+mj-ea"/>
                <a:cs typeface="+mj-cs"/>
                <a:sym typeface="Calibri"/>
              </a:defRPr>
            </a:pPr>
            <a:r>
              <a:t>Kiire juurutamine</a:t>
            </a:r>
            <a:r>
              <a:t> - konteinereid saab kiiresti käivitada ja peatada</a:t>
            </a:r>
          </a:p>
          <a:p>
            <a:pPr marL="0" indent="0" defTabSz="365750">
              <a:spcBef>
                <a:spcPts val="1200"/>
              </a:spcBef>
              <a:defRPr sz="560">
                <a:latin typeface="+mj-lt"/>
                <a:ea typeface="+mj-ea"/>
                <a:cs typeface="+mj-cs"/>
                <a:sym typeface="Calibri"/>
              </a:defRPr>
            </a:pPr>
            <a:r>
              <a:t>Kubernetes</a:t>
            </a:r>
          </a:p>
          <a:p>
            <a:pPr marL="0" indent="0" defTabSz="365750">
              <a:spcBef>
                <a:spcPts val="600"/>
              </a:spcBef>
              <a:defRPr sz="560"/>
            </a:pPr>
            <a:r>
              <a:t>Kubernetes on konteinerite orkestraator, mis automatiseerib konteinerite juurutamist, skaleerimist ja haldamist.</a:t>
            </a:r>
          </a:p>
          <a:p>
            <a:pPr marL="0" indent="0" defTabSz="365750">
              <a:spcBef>
                <a:spcPts val="1200"/>
              </a:spcBef>
              <a:defRPr sz="560">
                <a:latin typeface="+mj-lt"/>
                <a:ea typeface="+mj-ea"/>
                <a:cs typeface="+mj-cs"/>
                <a:sym typeface="Calibri"/>
              </a:defRPr>
            </a:pPr>
            <a:r>
              <a:t>Põhikomponendid</a:t>
            </a:r>
          </a:p>
          <a:p>
            <a:pPr marL="83262" indent="-83262" defTabSz="365750">
              <a:spcBef>
                <a:spcPts val="600"/>
              </a:spcBef>
              <a:defRPr sz="560">
                <a:latin typeface="+mj-lt"/>
                <a:ea typeface="+mj-ea"/>
                <a:cs typeface="+mj-cs"/>
                <a:sym typeface="Calibri"/>
              </a:defRPr>
            </a:pPr>
            <a:r>
              <a:t>Pod</a:t>
            </a:r>
            <a:r>
              <a:t> - väikseim juurutatav üksus, sisaldab ühte või mitut konteinerit</a:t>
            </a:r>
          </a:p>
          <a:p>
            <a:pPr marL="83262" indent="-83262" defTabSz="365750">
              <a:spcBef>
                <a:spcPts val="600"/>
              </a:spcBef>
              <a:defRPr sz="560">
                <a:latin typeface="+mj-lt"/>
                <a:ea typeface="+mj-ea"/>
                <a:cs typeface="+mj-cs"/>
                <a:sym typeface="Calibri"/>
              </a:defRPr>
            </a:pPr>
            <a:r>
              <a:t>Service</a:t>
            </a:r>
            <a:r>
              <a:t> - abstraktsioon, mis defineerib podide kogumi ja juurdepääsupoliitika</a:t>
            </a:r>
          </a:p>
          <a:p>
            <a:pPr marL="83262" indent="-83262" defTabSz="365750">
              <a:spcBef>
                <a:spcPts val="600"/>
              </a:spcBef>
              <a:defRPr sz="560">
                <a:latin typeface="+mj-lt"/>
                <a:ea typeface="+mj-ea"/>
                <a:cs typeface="+mj-cs"/>
                <a:sym typeface="Calibri"/>
              </a:defRPr>
            </a:pPr>
            <a:r>
              <a:t>Deployment</a:t>
            </a:r>
            <a:r>
              <a:t> - deklaratiivne viis podide ja replikate haldamiseks</a:t>
            </a:r>
          </a:p>
          <a:p>
            <a:pPr marL="83262" indent="-83262" defTabSz="365750">
              <a:spcBef>
                <a:spcPts val="600"/>
              </a:spcBef>
              <a:defRPr sz="560">
                <a:latin typeface="+mj-lt"/>
                <a:ea typeface="+mj-ea"/>
                <a:cs typeface="+mj-cs"/>
                <a:sym typeface="Calibri"/>
              </a:defRPr>
            </a:pPr>
            <a:r>
              <a:t>Namespace</a:t>
            </a:r>
            <a:r>
              <a:t> - virtuaalne klaster klastri sees</a:t>
            </a:r>
          </a:p>
          <a:p>
            <a:pPr marL="83262" indent="-83262" defTabSz="365750">
              <a:spcBef>
                <a:spcPts val="600"/>
              </a:spcBef>
              <a:defRPr sz="560">
                <a:latin typeface="+mj-lt"/>
                <a:ea typeface="+mj-ea"/>
                <a:cs typeface="+mj-cs"/>
                <a:sym typeface="Calibri"/>
              </a:defRPr>
            </a:pPr>
            <a:r>
              <a:t>ConfigMap ja Secret</a:t>
            </a:r>
            <a:r>
              <a:t> - konfiguratsiooni ja saladuste haldamine</a:t>
            </a:r>
          </a:p>
          <a:p>
            <a:pPr marL="0" indent="0" defTabSz="365750">
              <a:spcBef>
                <a:spcPts val="1200"/>
              </a:spcBef>
              <a:defRPr sz="560">
                <a:latin typeface="+mj-lt"/>
                <a:ea typeface="+mj-ea"/>
                <a:cs typeface="+mj-cs"/>
                <a:sym typeface="Calibri"/>
              </a:defRPr>
            </a:pPr>
            <a:r>
              <a:t>Eelised</a:t>
            </a:r>
          </a:p>
          <a:p>
            <a:pPr marL="83262" indent="-83262" defTabSz="365750">
              <a:spcBef>
                <a:spcPts val="600"/>
              </a:spcBef>
              <a:defRPr sz="560">
                <a:latin typeface="+mj-lt"/>
                <a:ea typeface="+mj-ea"/>
                <a:cs typeface="+mj-cs"/>
                <a:sym typeface="Calibri"/>
              </a:defRPr>
            </a:pPr>
            <a:r>
              <a:t>Automaatne skaleerumine</a:t>
            </a:r>
            <a:r>
              <a:t> - skaleerib rakendusi vastavalt koormusele</a:t>
            </a:r>
          </a:p>
          <a:p>
            <a:pPr marL="83262" indent="-83262" defTabSz="365750">
              <a:spcBef>
                <a:spcPts val="600"/>
              </a:spcBef>
              <a:defRPr sz="560">
                <a:latin typeface="+mj-lt"/>
                <a:ea typeface="+mj-ea"/>
                <a:cs typeface="+mj-cs"/>
                <a:sym typeface="Calibri"/>
              </a:defRPr>
            </a:pPr>
            <a:r>
              <a:t>Iseparanemine</a:t>
            </a:r>
            <a:r>
              <a:t> - asendab automaatselt vigased instantsid</a:t>
            </a:r>
          </a:p>
          <a:p>
            <a:pPr marL="83262" indent="-83262" defTabSz="365750">
              <a:spcBef>
                <a:spcPts val="600"/>
              </a:spcBef>
              <a:defRPr sz="560">
                <a:latin typeface="+mj-lt"/>
                <a:ea typeface="+mj-ea"/>
                <a:cs typeface="+mj-cs"/>
                <a:sym typeface="Calibri"/>
              </a:defRPr>
            </a:pPr>
            <a:r>
              <a:t>Teenuste avastamine</a:t>
            </a:r>
            <a:r>
              <a:t> - sisseehitatud teenuste avastamine</a:t>
            </a:r>
          </a:p>
          <a:p>
            <a:pPr marL="83262" indent="-83262" defTabSz="365750">
              <a:spcBef>
                <a:spcPts val="600"/>
              </a:spcBef>
              <a:defRPr sz="560">
                <a:latin typeface="+mj-lt"/>
                <a:ea typeface="+mj-ea"/>
                <a:cs typeface="+mj-cs"/>
                <a:sym typeface="Calibri"/>
              </a:defRPr>
            </a:pPr>
            <a:r>
              <a:t>Koormusjaotur</a:t>
            </a:r>
            <a:r>
              <a:t> - jaotab koormust instantside vahel</a:t>
            </a:r>
          </a:p>
          <a:p>
            <a:pPr marL="83262" indent="-83262" defTabSz="365750">
              <a:spcBef>
                <a:spcPts val="600"/>
              </a:spcBef>
              <a:defRPr sz="560">
                <a:latin typeface="+mj-lt"/>
                <a:ea typeface="+mj-ea"/>
                <a:cs typeface="+mj-cs"/>
                <a:sym typeface="Calibri"/>
              </a:defRPr>
            </a:pPr>
            <a:r>
              <a:t>Deklaratiivne konfiguratsioon</a:t>
            </a:r>
            <a:r>
              <a:t> - infrastruktuur koodina</a:t>
            </a:r>
          </a:p>
          <a:p>
            <a:pPr marL="0" indent="0" defTabSz="365750">
              <a:spcBef>
                <a:spcPts val="1200"/>
              </a:spcBef>
              <a:defRPr sz="560">
                <a:latin typeface="+mj-lt"/>
                <a:ea typeface="+mj-ea"/>
                <a:cs typeface="+mj-cs"/>
                <a:sym typeface="Calibri"/>
              </a:defRPr>
            </a:pPr>
            <a:r>
              <a:t>Näide logistika valdkonnast</a:t>
            </a:r>
          </a:p>
          <a:p>
            <a:pPr marL="0" indent="0" defTabSz="365750">
              <a:spcBef>
                <a:spcPts val="600"/>
              </a:spcBef>
              <a:defRPr sz="560"/>
            </a:pPr>
            <a:r>
              <a:t>Logistikaettevõtte konteineriseeritud süsteem:</a:t>
            </a:r>
          </a:p>
          <a:p>
            <a:pPr marL="0" indent="0" defTabSz="365750">
              <a:spcBef>
                <a:spcPts val="600"/>
              </a:spcBef>
              <a:defRPr sz="560">
                <a:latin typeface="+mj-lt"/>
                <a:ea typeface="+mj-ea"/>
                <a:cs typeface="+mj-cs"/>
                <a:sym typeface="Calibri"/>
              </a:defRPr>
            </a:pPr>
            <a:r>
              <a:t>Mikroteenused konteinerites</a:t>
            </a:r>
            <a:r>
              <a:t>: - Tellimuste teenus - Laohalduse teenus - Marsruutimise teenus - Saadetiste jälgimise teenus - Klienditeeninduse teenus - API gateway</a:t>
            </a:r>
          </a:p>
          <a:p>
            <a:pPr marL="0" indent="0" defTabSz="365750">
              <a:spcBef>
                <a:spcPts val="600"/>
              </a:spcBef>
              <a:defRPr sz="560">
                <a:latin typeface="+mj-lt"/>
                <a:ea typeface="+mj-ea"/>
                <a:cs typeface="+mj-cs"/>
                <a:sym typeface="Calibri"/>
              </a:defRPr>
            </a:pPr>
            <a:r>
              <a:t>Kubernetes konfiguratsioon</a:t>
            </a:r>
            <a:r>
              <a:t>: - Iga teenus on juurutatud eraldi Deployment’ina - Teenused suhtlevad omavahel Service’ide kaudu - Horisontaalne automaatne skaleerimine vastavalt koormusele - Konfiguratsioon on hallatud ConfigMap’ide kaudu - Saladused (API võtmed, paroolid) on hallatud Secret’ide kaudu - Püsivad andmed on salvestatud PersistentVolume’ides</a:t>
            </a:r>
          </a:p>
          <a:p>
            <a:pPr marL="0" indent="0" defTabSz="365750">
              <a:spcBef>
                <a:spcPts val="600"/>
              </a:spcBef>
              <a:defRPr sz="560">
                <a:latin typeface="+mj-lt"/>
                <a:ea typeface="+mj-ea"/>
                <a:cs typeface="+mj-cs"/>
                <a:sym typeface="Calibri"/>
              </a:defRPr>
            </a:pPr>
            <a:r>
              <a:t>Eelised logistika kontekstis</a:t>
            </a:r>
            <a:r>
              <a:t>: - Süsteemi saab skaleerida tipptundidel (nt jõulude ajal) - Uusi versioone saab juurutada ilma teenusekatkestusteta - Ressursse kasutatakse tõhusalt - Süsteem on vastupidav tõrgetele - Arendus-, testi- ja tootmiskeskkonnad on identsed</a:t>
            </a:r>
          </a:p>
          <a:p>
            <a:pPr marL="0" indent="0" defTabSz="365750">
              <a:spcBef>
                <a:spcPts val="1200"/>
              </a:spcBef>
              <a:defRPr sz="560">
                <a:latin typeface="+mj-lt"/>
                <a:ea typeface="+mj-ea"/>
                <a:cs typeface="+mj-cs"/>
                <a:sym typeface="Calibri"/>
              </a:defRPr>
            </a:pPr>
            <a:r>
              <a:t>Tulevikutrendid</a:t>
            </a:r>
          </a:p>
          <a:p>
            <a:pPr marL="0" indent="0" defTabSz="365750">
              <a:spcBef>
                <a:spcPts val="600"/>
              </a:spcBef>
              <a:defRPr sz="560"/>
            </a:pPr>
            <a:r>
              <a:t>Programmide vahelise suhtluse valdkond areneb pidevalt. Järgnevalt mõned olulised tulevikutrendid, mis tõenäoliselt mõjutavad seda valdkonda lähiaastatel.</a:t>
            </a:r>
          </a:p>
          <a:p>
            <a:pPr marL="0" indent="0" defTabSz="365750">
              <a:spcBef>
                <a:spcPts val="1200"/>
              </a:spcBef>
              <a:defRPr sz="560">
                <a:latin typeface="+mj-lt"/>
                <a:ea typeface="+mj-ea"/>
                <a:cs typeface="+mj-cs"/>
                <a:sym typeface="Calibri"/>
              </a:defRPr>
            </a:pPr>
            <a:r>
              <a:t>Edge Computing</a:t>
            </a:r>
          </a:p>
          <a:p>
            <a:pPr marL="0" indent="0" defTabSz="365750">
              <a:spcBef>
                <a:spcPts val="600"/>
              </a:spcBef>
              <a:defRPr sz="560"/>
            </a:pPr>
            <a:r>
              <a:t>Edge computing on paradigma, kus andmetöötlus toimub võimalikult lähedal andmeallikale, vähendades latentsi ja andmeedastuse mahtu.</a:t>
            </a:r>
          </a:p>
          <a:p>
            <a:pPr marL="0" indent="0" defTabSz="365750">
              <a:spcBef>
                <a:spcPts val="1200"/>
              </a:spcBef>
              <a:defRPr sz="560">
                <a:latin typeface="+mj-lt"/>
                <a:ea typeface="+mj-ea"/>
                <a:cs typeface="+mj-cs"/>
                <a:sym typeface="Calibri"/>
              </a:defRPr>
            </a:pPr>
            <a:r>
              <a:t>Mõju programmide vahelisele suhtlusele</a:t>
            </a:r>
          </a:p>
          <a:p>
            <a:pPr marL="83262" indent="-83262" defTabSz="365750">
              <a:spcBef>
                <a:spcPts val="600"/>
              </a:spcBef>
              <a:defRPr sz="560">
                <a:latin typeface="+mj-lt"/>
                <a:ea typeface="+mj-ea"/>
                <a:cs typeface="+mj-cs"/>
                <a:sym typeface="Calibri"/>
              </a:defRPr>
            </a:pPr>
            <a:r>
              <a:t>Hajutatud töötlemine</a:t>
            </a:r>
            <a:r>
              <a:t> - töötlemine jaotub pilve ja serva vahel</a:t>
            </a:r>
          </a:p>
          <a:p>
            <a:pPr marL="83262" indent="-83262" defTabSz="365750">
              <a:spcBef>
                <a:spcPts val="600"/>
              </a:spcBef>
              <a:defRPr sz="560">
                <a:latin typeface="+mj-lt"/>
                <a:ea typeface="+mj-ea"/>
                <a:cs typeface="+mj-cs"/>
                <a:sym typeface="Calibri"/>
              </a:defRPr>
            </a:pPr>
            <a:r>
              <a:t>Lokaalne otsustamine</a:t>
            </a:r>
            <a:r>
              <a:t> - kriitilised otsused tehakse kohalikult</a:t>
            </a:r>
          </a:p>
          <a:p>
            <a:pPr marL="83262" indent="-83262" defTabSz="365750">
              <a:spcBef>
                <a:spcPts val="600"/>
              </a:spcBef>
              <a:defRPr sz="560">
                <a:latin typeface="+mj-lt"/>
                <a:ea typeface="+mj-ea"/>
                <a:cs typeface="+mj-cs"/>
                <a:sym typeface="Calibri"/>
              </a:defRPr>
            </a:pPr>
            <a:r>
              <a:t>Vähendatud latents</a:t>
            </a:r>
            <a:r>
              <a:t> - kiirem reageerimine</a:t>
            </a:r>
          </a:p>
          <a:p>
            <a:pPr marL="83262" indent="-83262" defTabSz="365750">
              <a:spcBef>
                <a:spcPts val="600"/>
              </a:spcBef>
              <a:defRPr sz="560">
                <a:latin typeface="+mj-lt"/>
                <a:ea typeface="+mj-ea"/>
                <a:cs typeface="+mj-cs"/>
                <a:sym typeface="Calibri"/>
              </a:defRPr>
            </a:pPr>
            <a:r>
              <a:t>Võrgukatkestuste taluvus</a:t>
            </a:r>
            <a:r>
              <a:t> - töötab ka ilma pideva ühenduseta</a:t>
            </a:r>
          </a:p>
          <a:p>
            <a:pPr marL="0" indent="0" defTabSz="365750">
              <a:spcBef>
                <a:spcPts val="1200"/>
              </a:spcBef>
              <a:defRPr sz="560">
                <a:latin typeface="+mj-lt"/>
                <a:ea typeface="+mj-ea"/>
                <a:cs typeface="+mj-cs"/>
                <a:sym typeface="Calibri"/>
              </a:defRPr>
            </a:pPr>
            <a:r>
              <a:t>Näide logistika valdkonnast</a:t>
            </a:r>
          </a:p>
          <a:p>
            <a:pPr marL="83262" indent="-83262" defTabSz="365750">
              <a:spcBef>
                <a:spcPts val="600"/>
              </a:spcBef>
              <a:defRPr sz="560"/>
            </a:pPr>
            <a:r>
              <a:t>Sõidukites olevad seadmed töötlevad andmeid lokaalselt</a:t>
            </a:r>
          </a:p>
          <a:p>
            <a:pPr marL="83262" indent="-83262" defTabSz="365750">
              <a:spcBef>
                <a:spcPts val="600"/>
              </a:spcBef>
              <a:defRPr sz="560"/>
            </a:pPr>
            <a:r>
              <a:t>Marsruudi optimeerimine toimub reaalajas sõidukis</a:t>
            </a:r>
          </a:p>
          <a:p>
            <a:pPr marL="83262" indent="-83262" defTabSz="365750">
              <a:spcBef>
                <a:spcPts val="600"/>
              </a:spcBef>
              <a:defRPr sz="560"/>
            </a:pPr>
            <a:r>
              <a:t>Andmed sünkroniseeritakse keskse süsteemiga, kui ühendus on saadaval</a:t>
            </a:r>
          </a:p>
          <a:p>
            <a:pPr marL="83262" indent="-83262" defTabSz="365750">
              <a:spcBef>
                <a:spcPts val="600"/>
              </a:spcBef>
              <a:defRPr sz="560"/>
            </a:pPr>
            <a:r>
              <a:t>Kriitilised otsused (nt kokkupõrke vältimine) tehakse kohalikult</a:t>
            </a:r>
          </a:p>
          <a:p>
            <a:pPr marL="0" indent="0" defTabSz="365750">
              <a:spcBef>
                <a:spcPts val="1200"/>
              </a:spcBef>
              <a:defRPr sz="560">
                <a:latin typeface="+mj-lt"/>
                <a:ea typeface="+mj-ea"/>
                <a:cs typeface="+mj-cs"/>
                <a:sym typeface="Calibri"/>
              </a:defRPr>
            </a:pPr>
            <a:r>
              <a:t>5G ja uued võrgutehnoloogiad</a:t>
            </a:r>
          </a:p>
          <a:p>
            <a:pPr marL="0" indent="0" defTabSz="365750">
              <a:spcBef>
                <a:spcPts val="600"/>
              </a:spcBef>
              <a:defRPr sz="560"/>
            </a:pPr>
            <a:r>
              <a:t>5G ja teised uued võrgutehnoloogiad pakuvad suuremat kiirust, madalamat latentsi ja suuremat seadmete tihedust.</a:t>
            </a:r>
          </a:p>
          <a:p>
            <a:pPr marL="0" indent="0" defTabSz="365750">
              <a:spcBef>
                <a:spcPts val="1200"/>
              </a:spcBef>
              <a:defRPr sz="560">
                <a:latin typeface="+mj-lt"/>
                <a:ea typeface="+mj-ea"/>
                <a:cs typeface="+mj-cs"/>
                <a:sym typeface="Calibri"/>
              </a:defRPr>
            </a:pPr>
            <a:r>
              <a:t>Mõju programmide vahelisele suhtlusele</a:t>
            </a:r>
          </a:p>
          <a:p>
            <a:pPr marL="83262" indent="-83262" defTabSz="365750">
              <a:spcBef>
                <a:spcPts val="600"/>
              </a:spcBef>
              <a:defRPr sz="560">
                <a:latin typeface="+mj-lt"/>
                <a:ea typeface="+mj-ea"/>
                <a:cs typeface="+mj-cs"/>
                <a:sym typeface="Calibri"/>
              </a:defRPr>
            </a:pPr>
            <a:r>
              <a:t>Reaalajas suhtlus</a:t>
            </a:r>
            <a:r>
              <a:t> - madal latents võimaldab tõelist reaalajalist suhtlust</a:t>
            </a:r>
          </a:p>
          <a:p>
            <a:pPr marL="83262" indent="-83262" defTabSz="365750">
              <a:spcBef>
                <a:spcPts val="600"/>
              </a:spcBef>
              <a:defRPr sz="560">
                <a:latin typeface="+mj-lt"/>
                <a:ea typeface="+mj-ea"/>
                <a:cs typeface="+mj-cs"/>
                <a:sym typeface="Calibri"/>
              </a:defRPr>
            </a:pPr>
            <a:r>
              <a:t>Suurem andmemaht</a:t>
            </a:r>
            <a:r>
              <a:t> - rohkem andmeid saab edastada</a:t>
            </a:r>
          </a:p>
          <a:p>
            <a:pPr marL="83262" indent="-83262" defTabSz="365750">
              <a:spcBef>
                <a:spcPts val="600"/>
              </a:spcBef>
              <a:defRPr sz="560">
                <a:latin typeface="+mj-lt"/>
                <a:ea typeface="+mj-ea"/>
                <a:cs typeface="+mj-cs"/>
                <a:sym typeface="Calibri"/>
              </a:defRPr>
            </a:pPr>
            <a:r>
              <a:t>Rohkem ühendatud seadmeid</a:t>
            </a:r>
            <a:r>
              <a:t> - IoT seadmete arvu kasv</a:t>
            </a:r>
          </a:p>
          <a:p>
            <a:pPr marL="83262" indent="-83262" defTabSz="365750">
              <a:spcBef>
                <a:spcPts val="600"/>
              </a:spcBef>
              <a:defRPr sz="560">
                <a:latin typeface="+mj-lt"/>
                <a:ea typeface="+mj-ea"/>
                <a:cs typeface="+mj-cs"/>
                <a:sym typeface="Calibri"/>
              </a:defRPr>
            </a:pPr>
            <a:r>
              <a:t>Uued rakendused</a:t>
            </a:r>
            <a:r>
              <a:t> - võimaldab uusi rakendusi, mis varem polnud võimalikud</a:t>
            </a:r>
          </a:p>
          <a:p>
            <a:pPr marL="0" indent="0" defTabSz="365750">
              <a:spcBef>
                <a:spcPts val="1200"/>
              </a:spcBef>
              <a:defRPr sz="560">
                <a:latin typeface="+mj-lt"/>
                <a:ea typeface="+mj-ea"/>
                <a:cs typeface="+mj-cs"/>
                <a:sym typeface="Calibri"/>
              </a:defRPr>
            </a:pPr>
            <a:r>
              <a:t>Näide logistika valdkonnast</a:t>
            </a:r>
          </a:p>
          <a:p>
            <a:pPr marL="83262" indent="-83262" defTabSz="365750">
              <a:spcBef>
                <a:spcPts val="600"/>
              </a:spcBef>
              <a:defRPr sz="560"/>
            </a:pPr>
            <a:r>
              <a:t>Reaalajas video sõidukitest kvaliteedi kontrolliks</a:t>
            </a:r>
          </a:p>
          <a:p>
            <a:pPr marL="83262" indent="-83262" defTabSz="365750">
              <a:spcBef>
                <a:spcPts val="600"/>
              </a:spcBef>
              <a:defRPr sz="560"/>
            </a:pPr>
            <a:r>
              <a:t>Tihedam sensorite võrk laos ja transpordis</a:t>
            </a:r>
          </a:p>
          <a:p>
            <a:pPr marL="83262" indent="-83262" defTabSz="365750">
              <a:spcBef>
                <a:spcPts val="600"/>
              </a:spcBef>
              <a:defRPr sz="560"/>
            </a:pPr>
            <a:r>
              <a:t>Autonoomsed sõidukid, mis suhtlevad omavahel ja infrastruktuuriga</a:t>
            </a:r>
          </a:p>
          <a:p>
            <a:pPr marL="83262" indent="-83262" defTabSz="365750">
              <a:spcBef>
                <a:spcPts val="600"/>
              </a:spcBef>
              <a:defRPr sz="560"/>
            </a:pPr>
            <a:r>
              <a:t>Täpsem asukoha jälgimine ja prognoosiv analüütika</a:t>
            </a:r>
          </a:p>
          <a:p>
            <a:pPr marL="0" indent="0" defTabSz="365750">
              <a:spcBef>
                <a:spcPts val="1200"/>
              </a:spcBef>
              <a:defRPr sz="560">
                <a:latin typeface="+mj-lt"/>
                <a:ea typeface="+mj-ea"/>
                <a:cs typeface="+mj-cs"/>
                <a:sym typeface="Calibri"/>
              </a:defRPr>
            </a:pPr>
            <a:r>
              <a:t>AI ja masinõpe integratsioonides</a:t>
            </a:r>
          </a:p>
          <a:p>
            <a:pPr marL="0" indent="0" defTabSz="365750">
              <a:spcBef>
                <a:spcPts val="600"/>
              </a:spcBef>
              <a:defRPr sz="560"/>
            </a:pPr>
            <a:r>
              <a:t>Tehisintellekt ja masinõpe muutuvad üha olulisemaks osaks süsteemide integratsioonist.</a:t>
            </a:r>
          </a:p>
          <a:p>
            <a:pPr marL="0" indent="0" defTabSz="365750">
              <a:spcBef>
                <a:spcPts val="1200"/>
              </a:spcBef>
              <a:defRPr sz="560">
                <a:latin typeface="+mj-lt"/>
                <a:ea typeface="+mj-ea"/>
                <a:cs typeface="+mj-cs"/>
                <a:sym typeface="Calibri"/>
              </a:defRPr>
            </a:pPr>
            <a:r>
              <a:t>Mõju programmide vahelisele suhtlusele</a:t>
            </a:r>
          </a:p>
          <a:p>
            <a:pPr marL="83262" indent="-83262" defTabSz="365750">
              <a:spcBef>
                <a:spcPts val="600"/>
              </a:spcBef>
              <a:defRPr sz="560">
                <a:latin typeface="+mj-lt"/>
                <a:ea typeface="+mj-ea"/>
                <a:cs typeface="+mj-cs"/>
                <a:sym typeface="Calibri"/>
              </a:defRPr>
            </a:pPr>
            <a:r>
              <a:t>Intelligentne marsruutimine</a:t>
            </a:r>
            <a:r>
              <a:t> - andmete suunamine optimaalsetesse süsteemidesse</a:t>
            </a:r>
          </a:p>
          <a:p>
            <a:pPr marL="83262" indent="-83262" defTabSz="365750">
              <a:spcBef>
                <a:spcPts val="600"/>
              </a:spcBef>
              <a:defRPr sz="560">
                <a:latin typeface="+mj-lt"/>
                <a:ea typeface="+mj-ea"/>
                <a:cs typeface="+mj-cs"/>
                <a:sym typeface="Calibri"/>
              </a:defRPr>
            </a:pPr>
            <a:r>
              <a:t>Anomaaliate tuvastamine</a:t>
            </a:r>
            <a:r>
              <a:t> - ebatavaliste mustrite tuvastamine andmevahetuses</a:t>
            </a:r>
          </a:p>
          <a:p>
            <a:pPr marL="83262" indent="-83262" defTabSz="365750">
              <a:spcBef>
                <a:spcPts val="600"/>
              </a:spcBef>
              <a:defRPr sz="560">
                <a:latin typeface="+mj-lt"/>
                <a:ea typeface="+mj-ea"/>
                <a:cs typeface="+mj-cs"/>
                <a:sym typeface="Calibri"/>
              </a:defRPr>
            </a:pPr>
            <a:r>
              <a:t>Ennustav integratsioon</a:t>
            </a:r>
            <a:r>
              <a:t> - süsteemid ennetavad vajadusi</a:t>
            </a:r>
          </a:p>
          <a:p>
            <a:pPr marL="83262" indent="-83262" defTabSz="365750">
              <a:spcBef>
                <a:spcPts val="600"/>
              </a:spcBef>
              <a:defRPr sz="560">
                <a:latin typeface="+mj-lt"/>
                <a:ea typeface="+mj-ea"/>
                <a:cs typeface="+mj-cs"/>
                <a:sym typeface="Calibri"/>
              </a:defRPr>
            </a:pPr>
            <a:r>
              <a:t>Automaatne optimeerimine</a:t>
            </a:r>
            <a:r>
              <a:t> - integratsioonide iseseisev optimeerimine</a:t>
            </a:r>
          </a:p>
          <a:p>
            <a:pPr marL="0" indent="0" defTabSz="365750">
              <a:spcBef>
                <a:spcPts val="1200"/>
              </a:spcBef>
              <a:defRPr sz="560">
                <a:latin typeface="+mj-lt"/>
                <a:ea typeface="+mj-ea"/>
                <a:cs typeface="+mj-cs"/>
                <a:sym typeface="Calibri"/>
              </a:defRPr>
            </a:pPr>
            <a:r>
              <a:t>Näide logistika valdkonnast</a:t>
            </a:r>
          </a:p>
          <a:p>
            <a:pPr marL="83262" indent="-83262" defTabSz="365750">
              <a:spcBef>
                <a:spcPts val="600"/>
              </a:spcBef>
              <a:defRPr sz="560"/>
            </a:pPr>
            <a:r>
              <a:t>Intelligentne tellimuste marsruutimine optimaalsetesse ladudesse</a:t>
            </a:r>
          </a:p>
          <a:p>
            <a:pPr marL="83262" indent="-83262" defTabSz="365750">
              <a:spcBef>
                <a:spcPts val="600"/>
              </a:spcBef>
              <a:defRPr sz="560"/>
            </a:pPr>
            <a:r>
              <a:t>Anomaaliate tuvastamine tarneahelas</a:t>
            </a:r>
          </a:p>
          <a:p>
            <a:pPr marL="83262" indent="-83262" defTabSz="365750">
              <a:spcBef>
                <a:spcPts val="600"/>
              </a:spcBef>
              <a:defRPr sz="560"/>
            </a:pPr>
            <a:r>
              <a:t>Ennustav hooldus transpordivahenditel</a:t>
            </a:r>
          </a:p>
          <a:p>
            <a:pPr marL="83262" indent="-83262" defTabSz="365750">
              <a:spcBef>
                <a:spcPts val="600"/>
              </a:spcBef>
              <a:defRPr sz="560"/>
            </a:pPr>
            <a:r>
              <a:t>Automaatne marsruudi optimeerimine vastavalt liiklusoludele ja ilmale</a:t>
            </a:r>
          </a:p>
          <a:p>
            <a:pPr marL="0" indent="0" defTabSz="365750">
              <a:spcBef>
                <a:spcPts val="1200"/>
              </a:spcBef>
              <a:defRPr sz="560">
                <a:latin typeface="+mj-lt"/>
                <a:ea typeface="+mj-ea"/>
                <a:cs typeface="+mj-cs"/>
                <a:sym typeface="Calibri"/>
              </a:defRPr>
            </a:pPr>
            <a:r>
              <a:t>Blockchain ja hajutatud süsteemid</a:t>
            </a:r>
          </a:p>
          <a:p>
            <a:pPr marL="0" indent="0" defTabSz="365750">
              <a:spcBef>
                <a:spcPts val="600"/>
              </a:spcBef>
              <a:defRPr sz="560"/>
            </a:pPr>
            <a:r>
              <a:t>Blockchain ja teised hajutatud süsteemid pakuvad uusi võimalusi usaldusväärse andmevahetuse jaoks.</a:t>
            </a:r>
          </a:p>
          <a:p>
            <a:pPr marL="0" indent="0" defTabSz="365750">
              <a:spcBef>
                <a:spcPts val="1200"/>
              </a:spcBef>
              <a:defRPr sz="560">
                <a:latin typeface="+mj-lt"/>
                <a:ea typeface="+mj-ea"/>
                <a:cs typeface="+mj-cs"/>
                <a:sym typeface="Calibri"/>
              </a:defRPr>
            </a:pPr>
            <a:r>
              <a:t>Mõju programmide vahelisele suhtlusele</a:t>
            </a:r>
          </a:p>
          <a:p>
            <a:pPr marL="83262" indent="-83262" defTabSz="365750">
              <a:spcBef>
                <a:spcPts val="600"/>
              </a:spcBef>
              <a:defRPr sz="560">
                <a:latin typeface="+mj-lt"/>
                <a:ea typeface="+mj-ea"/>
                <a:cs typeface="+mj-cs"/>
                <a:sym typeface="Calibri"/>
              </a:defRPr>
            </a:pPr>
            <a:r>
              <a:t>Usaldusväärne andmevahetus</a:t>
            </a:r>
            <a:r>
              <a:t> - garanteeritud andmete terviklus</a:t>
            </a:r>
          </a:p>
          <a:p>
            <a:pPr marL="83262" indent="-83262" defTabSz="365750">
              <a:spcBef>
                <a:spcPts val="600"/>
              </a:spcBef>
              <a:defRPr sz="560">
                <a:latin typeface="+mj-lt"/>
                <a:ea typeface="+mj-ea"/>
                <a:cs typeface="+mj-cs"/>
                <a:sym typeface="Calibri"/>
              </a:defRPr>
            </a:pPr>
            <a:r>
              <a:t>Nutikad lepingud</a:t>
            </a:r>
            <a:r>
              <a:t> - automaatselt täidetavad lepingud</a:t>
            </a:r>
          </a:p>
          <a:p>
            <a:pPr marL="83262" indent="-83262" defTabSz="365750">
              <a:spcBef>
                <a:spcPts val="600"/>
              </a:spcBef>
              <a:defRPr sz="560">
                <a:latin typeface="+mj-lt"/>
                <a:ea typeface="+mj-ea"/>
                <a:cs typeface="+mj-cs"/>
                <a:sym typeface="Calibri"/>
              </a:defRPr>
            </a:pPr>
            <a:r>
              <a:t>Hajutatud identiteet</a:t>
            </a:r>
            <a:r>
              <a:t> - turvaline ja kontrollitav identiteet</a:t>
            </a:r>
          </a:p>
          <a:p>
            <a:pPr marL="83262" indent="-83262" defTabSz="365750">
              <a:spcBef>
                <a:spcPts val="600"/>
              </a:spcBef>
              <a:defRPr sz="560">
                <a:latin typeface="+mj-lt"/>
                <a:ea typeface="+mj-ea"/>
                <a:cs typeface="+mj-cs"/>
                <a:sym typeface="Calibri"/>
              </a:defRPr>
            </a:pPr>
            <a:r>
              <a:t>Jälgitavus</a:t>
            </a:r>
            <a:r>
              <a:t> - täielik auditijälg kõigist toimingutest</a:t>
            </a:r>
          </a:p>
          <a:p>
            <a:pPr marL="0" indent="0" defTabSz="365750">
              <a:spcBef>
                <a:spcPts val="1200"/>
              </a:spcBef>
              <a:defRPr sz="560">
                <a:latin typeface="+mj-lt"/>
                <a:ea typeface="+mj-ea"/>
                <a:cs typeface="+mj-cs"/>
                <a:sym typeface="Calibri"/>
              </a:defRPr>
            </a:pPr>
            <a:r>
              <a:t>Näide logistika valdkonnast</a:t>
            </a:r>
          </a:p>
          <a:p>
            <a:pPr marL="83262" indent="-83262" defTabSz="365750">
              <a:spcBef>
                <a:spcPts val="600"/>
              </a:spcBef>
              <a:defRPr sz="560"/>
            </a:pPr>
            <a:r>
              <a:t>Tarneahela jälgitavus blockchain’i abil</a:t>
            </a:r>
          </a:p>
          <a:p>
            <a:pPr marL="83262" indent="-83262" defTabSz="365750">
              <a:spcBef>
                <a:spcPts val="600"/>
              </a:spcBef>
              <a:defRPr sz="560"/>
            </a:pPr>
            <a:r>
              <a:t>Nutikad lepingud automaatseks arveldamiseks</a:t>
            </a:r>
          </a:p>
          <a:p>
            <a:pPr marL="83262" indent="-83262" defTabSz="365750">
              <a:spcBef>
                <a:spcPts val="600"/>
              </a:spcBef>
              <a:defRPr sz="560"/>
            </a:pPr>
            <a:r>
              <a:t>Hajutatud identiteet saadetiste autentsuse kinnitamiseks</a:t>
            </a:r>
          </a:p>
          <a:p>
            <a:pPr marL="83262" indent="-83262" defTabSz="365750">
              <a:spcBef>
                <a:spcPts val="600"/>
              </a:spcBef>
              <a:defRPr sz="560"/>
            </a:pPr>
            <a:r>
              <a:t>Dokumentide (nt tollidokumendid) turvaline jagamine</a:t>
            </a:r>
          </a:p>
          <a:p>
            <a:pPr marL="0" indent="0" defTabSz="365750">
              <a:spcBef>
                <a:spcPts val="1200"/>
              </a:spcBef>
              <a:defRPr sz="560">
                <a:latin typeface="+mj-lt"/>
                <a:ea typeface="+mj-ea"/>
                <a:cs typeface="+mj-cs"/>
                <a:sym typeface="Calibri"/>
              </a:defRPr>
            </a:pPr>
            <a:r>
              <a:t>Kvantarvutus</a:t>
            </a:r>
          </a:p>
          <a:p>
            <a:pPr marL="0" indent="0" defTabSz="365750">
              <a:spcBef>
                <a:spcPts val="600"/>
              </a:spcBef>
              <a:defRPr sz="560"/>
            </a:pPr>
            <a:r>
              <a:t>Kvantarvutus võib tulevikus oluliselt mõjutada krüptograafiat ja andmetöötlust.</a:t>
            </a:r>
          </a:p>
          <a:p>
            <a:pPr marL="0" indent="0" defTabSz="365750">
              <a:spcBef>
                <a:spcPts val="1200"/>
              </a:spcBef>
              <a:defRPr sz="560">
                <a:latin typeface="+mj-lt"/>
                <a:ea typeface="+mj-ea"/>
                <a:cs typeface="+mj-cs"/>
                <a:sym typeface="Calibri"/>
              </a:defRPr>
            </a:pPr>
            <a:r>
              <a:t>Mõju programmide vahelisele suhtlusele</a:t>
            </a:r>
          </a:p>
          <a:p>
            <a:pPr marL="83262" indent="-83262" defTabSz="365750">
              <a:spcBef>
                <a:spcPts val="600"/>
              </a:spcBef>
              <a:defRPr sz="560">
                <a:latin typeface="+mj-lt"/>
                <a:ea typeface="+mj-ea"/>
                <a:cs typeface="+mj-cs"/>
                <a:sym typeface="Calibri"/>
              </a:defRPr>
            </a:pPr>
            <a:r>
              <a:t>Kvantturvaline krüptograafia</a:t>
            </a:r>
            <a:r>
              <a:t> - uued krüptograafilised meetodid</a:t>
            </a:r>
          </a:p>
          <a:p>
            <a:pPr marL="83262" indent="-83262" defTabSz="365750">
              <a:spcBef>
                <a:spcPts val="600"/>
              </a:spcBef>
              <a:defRPr sz="560">
                <a:latin typeface="+mj-lt"/>
                <a:ea typeface="+mj-ea"/>
                <a:cs typeface="+mj-cs"/>
                <a:sym typeface="Calibri"/>
              </a:defRPr>
            </a:pPr>
            <a:r>
              <a:t>Kiirem andmetöötlus</a:t>
            </a:r>
            <a:r>
              <a:t> - teatud probleemide kiirem lahendamine</a:t>
            </a:r>
          </a:p>
          <a:p>
            <a:pPr marL="83262" indent="-83262" defTabSz="365750">
              <a:spcBef>
                <a:spcPts val="600"/>
              </a:spcBef>
              <a:defRPr sz="560">
                <a:latin typeface="+mj-lt"/>
                <a:ea typeface="+mj-ea"/>
                <a:cs typeface="+mj-cs"/>
                <a:sym typeface="Calibri"/>
              </a:defRPr>
            </a:pPr>
            <a:r>
              <a:t>Uued algoritmid</a:t>
            </a:r>
            <a:r>
              <a:t> - uued võimalused optimeerimisprobleemide lahendamiseks</a:t>
            </a:r>
          </a:p>
          <a:p>
            <a:pPr marL="0" indent="0" defTabSz="365750">
              <a:spcBef>
                <a:spcPts val="1200"/>
              </a:spcBef>
              <a:defRPr sz="560">
                <a:latin typeface="+mj-lt"/>
                <a:ea typeface="+mj-ea"/>
                <a:cs typeface="+mj-cs"/>
                <a:sym typeface="Calibri"/>
              </a:defRPr>
            </a:pPr>
            <a:r>
              <a:t>Näide logistika valdkonnast</a:t>
            </a:r>
          </a:p>
          <a:p>
            <a:pPr marL="83262" indent="-83262" defTabSz="365750">
              <a:spcBef>
                <a:spcPts val="600"/>
              </a:spcBef>
              <a:defRPr sz="560"/>
            </a:pPr>
            <a:r>
              <a:t>Kvantturvaline andmevahetus tundlike andmete jaoks</a:t>
            </a:r>
          </a:p>
          <a:p>
            <a:pPr marL="83262" indent="-83262" defTabSz="365750">
              <a:spcBef>
                <a:spcPts val="600"/>
              </a:spcBef>
              <a:defRPr sz="560"/>
            </a:pPr>
            <a:r>
              <a:t>Keerukate marsruutimisprobleemide kiirem lahendamine</a:t>
            </a:r>
          </a:p>
          <a:p>
            <a:pPr marL="83262" indent="-83262" defTabSz="365750">
              <a:spcBef>
                <a:spcPts val="600"/>
              </a:spcBef>
              <a:defRPr sz="560"/>
            </a:pPr>
            <a:r>
              <a:t>Uued optimeerimisalgoritmid tarneahela planeerimisek</a:t>
            </a:r>
          </a:p>
        </p:txBody>
      </p:sp>
      <p:sp>
        <p:nvSpPr>
          <p:cNvPr id="780" name="Päring:"/>
          <p:cNvSpPr txBox="1"/>
          <p:nvPr/>
        </p:nvSpPr>
        <p:spPr>
          <a:xfrm>
            <a:off x="1387928" y="1317650"/>
            <a:ext cx="763124" cy="327170"/>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lvl1pPr defTabSz="914377">
              <a:lnSpc>
                <a:spcPct val="90000"/>
              </a:lnSpc>
              <a:spcBef>
                <a:spcPts val="1600"/>
              </a:spcBef>
              <a:defRPr>
                <a:solidFill>
                  <a:srgbClr val="FFFFFF"/>
                </a:solidFill>
                <a:latin typeface="Chalkboard"/>
                <a:ea typeface="Chalkboard"/>
                <a:cs typeface="Chalkboard"/>
                <a:sym typeface="Chalkboard"/>
              </a:defRPr>
            </a:lvl1pPr>
          </a:lstStyle>
          <a:p>
            <a:pPr/>
            <a:r>
              <a:t>Päring:</a:t>
            </a:r>
          </a:p>
        </p:txBody>
      </p:sp>
    </p:spTree>
  </p:cSld>
  <p:clrMapOvr>
    <a:masterClrMapping/>
  </p:clrMapOvr>
  <p:transition xmlns:p14="http://schemas.microsoft.com/office/powerpoint/2010/main" spd="med" advClick="1"/>
</p:sld>
</file>

<file path=ppt/slides/slide1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2"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83" name="GraphQL"/>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GraphQL</a:t>
            </a:r>
          </a:p>
        </p:txBody>
      </p:sp>
      <p:sp>
        <p:nvSpPr>
          <p:cNvPr id="784" name="Content Placeholder 2"/>
          <p:cNvSpPr txBox="1"/>
          <p:nvPr>
            <p:ph type="body" idx="1"/>
          </p:nvPr>
        </p:nvSpPr>
        <p:spPr>
          <a:xfrm>
            <a:off x="452437" y="1307328"/>
            <a:ext cx="8239126" cy="3667726"/>
          </a:xfrm>
          <a:prstGeom prst="rect">
            <a:avLst/>
          </a:prstGeom>
        </p:spPr>
        <p:txBody>
          <a:bodyPr/>
          <a:lstStyle/>
          <a:p>
            <a:pPr marL="0" indent="0">
              <a:buSzTx/>
              <a:buNone/>
            </a:pPr>
            <a:r>
              <a:t>Eelised ettevõtte kontekstis: </a:t>
            </a:r>
          </a:p>
          <a:p>
            <a:pPr marL="0" indent="0">
              <a:buSzTx/>
              <a:buNone/>
              <a:defRPr sz="1400"/>
            </a:pPr>
            <a:r>
              <a:t>- Mobiilirakendus saab pärida ainult vajalikke andmeid, säästes andmemahtu </a:t>
            </a:r>
          </a:p>
          <a:p>
            <a:pPr marL="0" indent="0">
              <a:buSzTx/>
              <a:buNone/>
              <a:defRPr sz="1400"/>
            </a:pPr>
            <a:r>
              <a:t>- Ühe päringuga saab kätte kogu vajaliku info saadetise kohta </a:t>
            </a:r>
          </a:p>
          <a:p>
            <a:pPr marL="0" indent="0">
              <a:buSzTx/>
              <a:buNone/>
              <a:defRPr sz="1400"/>
            </a:pPr>
            <a:r>
              <a:t>- Erinevad kliendid (veebileht, mobiilirakendus, partneri süsteem) saavad pärida sama API-st    erinevaid andmeid </a:t>
            </a:r>
          </a:p>
          <a:p>
            <a:pPr marL="0" indent="0">
              <a:buSzTx/>
              <a:buNone/>
              <a:defRPr sz="1400"/>
            </a:pPr>
            <a:r>
              <a:t>- Reaalajas uuendused saadetise oleku muutuste kohta</a:t>
            </a:r>
          </a:p>
        </p:txBody>
      </p:sp>
    </p:spTree>
  </p:cSld>
  <p:clrMapOvr>
    <a:masterClrMapping/>
  </p:clrMapOvr>
  <p:transition xmlns:p14="http://schemas.microsoft.com/office/powerpoint/2010/main" spd="med" advClick="1"/>
</p:sld>
</file>

<file path=ppt/slides/slide1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6"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87" name="Konteineriseerimine ja orkestreerimine (Docker, Kubernete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Konteineriseerimine ja orkestreerimine (Docker, Kubernetes)</a:t>
            </a:r>
          </a:p>
        </p:txBody>
      </p:sp>
      <p:sp>
        <p:nvSpPr>
          <p:cNvPr id="788" name="Content Placeholder 2"/>
          <p:cNvSpPr txBox="1"/>
          <p:nvPr>
            <p:ph type="body" idx="1"/>
          </p:nvPr>
        </p:nvSpPr>
        <p:spPr>
          <a:xfrm>
            <a:off x="452437" y="1307328"/>
            <a:ext cx="8239126" cy="3667726"/>
          </a:xfrm>
          <a:prstGeom prst="rect">
            <a:avLst/>
          </a:prstGeom>
        </p:spPr>
        <p:txBody>
          <a:bodyPr/>
          <a:lstStyle/>
          <a:p>
            <a:pPr marL="0" indent="0" defTabSz="594345">
              <a:spcBef>
                <a:spcPts val="1000"/>
              </a:spcBef>
              <a:buSzTx/>
              <a:buNone/>
              <a:defRPr sz="1170"/>
            </a:pPr>
            <a:r>
              <a:t>Konteineriseerimine on tehnoloogia, mis võimaldab rakendusi ja nende sõltuvusi pakendada standardiseeritud üksustesse (konteineritesse), mida saab hõlpsasti juurutada erinevates keskkondades.</a:t>
            </a:r>
          </a:p>
          <a:p>
            <a:pPr marL="0" indent="0" defTabSz="594345">
              <a:spcBef>
                <a:spcPts val="1000"/>
              </a:spcBef>
              <a:buSzTx/>
              <a:buNone/>
              <a:defRPr sz="1170"/>
            </a:pPr>
            <a:r>
              <a:t>Docker on populaarseim konteineriseerimistehnoloogia, mis võimaldab rakendusi pakendada koos kõigi nende sõltuvustega.</a:t>
            </a:r>
          </a:p>
          <a:p>
            <a:pPr marL="0" indent="0" defTabSz="594345">
              <a:spcBef>
                <a:spcPts val="1000"/>
              </a:spcBef>
              <a:buSzTx/>
              <a:buNone/>
              <a:defRPr sz="1170"/>
            </a:pPr>
            <a:r>
              <a:t>Põhikomponendid</a:t>
            </a:r>
          </a:p>
          <a:p>
            <a:pPr marL="148589" indent="-148589" defTabSz="594345">
              <a:spcBef>
                <a:spcPts val="1000"/>
              </a:spcBef>
              <a:defRPr sz="1170"/>
            </a:pPr>
            <a:r>
              <a:t>Docker Engine </a:t>
            </a:r>
            <a:br/>
            <a:r>
              <a:t>- konteinerite loomise ja käitamise süsteem</a:t>
            </a:r>
          </a:p>
          <a:p>
            <a:pPr marL="148589" indent="-148589" defTabSz="594345">
              <a:spcBef>
                <a:spcPts val="1000"/>
              </a:spcBef>
              <a:defRPr sz="1170"/>
            </a:pPr>
            <a:r>
              <a:t>Dockerfile </a:t>
            </a:r>
            <a:br/>
            <a:r>
              <a:t>- juhised konteineri ehitamiseks</a:t>
            </a:r>
          </a:p>
          <a:p>
            <a:pPr marL="148589" indent="-148589" defTabSz="594345">
              <a:spcBef>
                <a:spcPts val="1000"/>
              </a:spcBef>
              <a:defRPr sz="1170"/>
            </a:pPr>
            <a:r>
              <a:t>Docker Image </a:t>
            </a:r>
            <a:br/>
            <a:r>
              <a:t>- konteineri mall, mis sisaldab rakendust ja selle sõltuvusi</a:t>
            </a:r>
          </a:p>
          <a:p>
            <a:pPr marL="148589" indent="-148589" defTabSz="594345">
              <a:spcBef>
                <a:spcPts val="1000"/>
              </a:spcBef>
              <a:defRPr sz="1170"/>
            </a:pPr>
            <a:r>
              <a:t>Docker Container </a:t>
            </a:r>
            <a:br/>
            <a:r>
              <a:t>- käitatav instantsi Docker Image’ist</a:t>
            </a:r>
          </a:p>
          <a:p>
            <a:pPr marL="148589" indent="-148589" defTabSz="594345">
              <a:spcBef>
                <a:spcPts val="1000"/>
              </a:spcBef>
              <a:defRPr sz="1170"/>
            </a:pPr>
            <a:r>
              <a:t>Docker Registry </a:t>
            </a:r>
            <a:br/>
            <a:r>
              <a:t>- koht Docker Image’ite salvestamiseks (nt Docker Hub)</a:t>
            </a:r>
          </a:p>
        </p:txBody>
      </p:sp>
      <p:sp>
        <p:nvSpPr>
          <p:cNvPr id="789" name="Eelised…"/>
          <p:cNvSpPr txBox="1"/>
          <p:nvPr/>
        </p:nvSpPr>
        <p:spPr>
          <a:xfrm>
            <a:off x="4945224" y="2102987"/>
            <a:ext cx="3590800" cy="2628699"/>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p>
            <a:pPr defTabSz="914377">
              <a:lnSpc>
                <a:spcPct val="90000"/>
              </a:lnSpc>
              <a:spcBef>
                <a:spcPts val="1600"/>
              </a:spcBef>
              <a:defRPr sz="1200">
                <a:solidFill>
                  <a:srgbClr val="FFFFFF"/>
                </a:solidFill>
                <a:latin typeface="Chalkboard"/>
                <a:ea typeface="Chalkboard"/>
                <a:cs typeface="Chalkboard"/>
                <a:sym typeface="Chalkboard"/>
              </a:defRPr>
            </a:pPr>
            <a:r>
              <a:t>Eelised</a:t>
            </a:r>
          </a:p>
          <a:p>
            <a:pPr marL="215152" indent="-215152" defTabSz="914377">
              <a:lnSpc>
                <a:spcPct val="90000"/>
              </a:lnSpc>
              <a:spcBef>
                <a:spcPts val="1600"/>
              </a:spcBef>
              <a:buSzPct val="123000"/>
              <a:buChar char="•"/>
              <a:defRPr sz="1200">
                <a:solidFill>
                  <a:srgbClr val="FFFFFF"/>
                </a:solidFill>
                <a:latin typeface="Chalkboard"/>
                <a:ea typeface="Chalkboard"/>
                <a:cs typeface="Chalkboard"/>
                <a:sym typeface="Chalkboard"/>
              </a:defRPr>
            </a:pPr>
            <a:r>
              <a:t>Järjepidevus </a:t>
            </a:r>
            <a:br/>
            <a:r>
              <a:t>- töötab ühtmoodi kõigis keskkondades</a:t>
            </a:r>
          </a:p>
          <a:p>
            <a:pPr marL="215152" indent="-215152" defTabSz="914377">
              <a:lnSpc>
                <a:spcPct val="90000"/>
              </a:lnSpc>
              <a:spcBef>
                <a:spcPts val="1600"/>
              </a:spcBef>
              <a:buSzPct val="123000"/>
              <a:buChar char="•"/>
              <a:defRPr sz="1200">
                <a:solidFill>
                  <a:srgbClr val="FFFFFF"/>
                </a:solidFill>
                <a:latin typeface="Chalkboard"/>
                <a:ea typeface="Chalkboard"/>
                <a:cs typeface="Chalkboard"/>
                <a:sym typeface="Chalkboard"/>
              </a:defRPr>
            </a:pPr>
            <a:r>
              <a:t>Isolatsioon </a:t>
            </a:r>
            <a:br/>
            <a:r>
              <a:t>- rakendused töötavad isoleeritult</a:t>
            </a:r>
          </a:p>
          <a:p>
            <a:pPr marL="215152" indent="-215152" defTabSz="914377">
              <a:lnSpc>
                <a:spcPct val="90000"/>
              </a:lnSpc>
              <a:spcBef>
                <a:spcPts val="1600"/>
              </a:spcBef>
              <a:buSzPct val="123000"/>
              <a:buChar char="•"/>
              <a:defRPr sz="1200">
                <a:solidFill>
                  <a:srgbClr val="FFFFFF"/>
                </a:solidFill>
                <a:latin typeface="Chalkboard"/>
                <a:ea typeface="Chalkboard"/>
                <a:cs typeface="Chalkboard"/>
                <a:sym typeface="Chalkboard"/>
              </a:defRPr>
            </a:pPr>
            <a:r>
              <a:t>Ressursitõhusus </a:t>
            </a:r>
            <a:br/>
            <a:r>
              <a:t>- väiksem ressursikasutus võrreldes </a:t>
            </a:r>
            <a:br/>
            <a:r>
              <a:t>   virtuaalmasinatega</a:t>
            </a:r>
          </a:p>
          <a:p>
            <a:pPr marL="215152" indent="-215152" defTabSz="914377">
              <a:lnSpc>
                <a:spcPct val="90000"/>
              </a:lnSpc>
              <a:spcBef>
                <a:spcPts val="1600"/>
              </a:spcBef>
              <a:buSzPct val="123000"/>
              <a:buChar char="•"/>
              <a:defRPr sz="1200">
                <a:solidFill>
                  <a:srgbClr val="FFFFFF"/>
                </a:solidFill>
                <a:latin typeface="Chalkboard"/>
                <a:ea typeface="Chalkboard"/>
                <a:cs typeface="Chalkboard"/>
                <a:sym typeface="Chalkboard"/>
              </a:defRPr>
            </a:pPr>
            <a:r>
              <a:t>Kiire juurutamine </a:t>
            </a:r>
            <a:br/>
            <a:r>
              <a:t>- konteinereid saab kiiresti käivitada ja peatada</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01" name="Title 1"/>
          <p:cNvSpPr txBox="1"/>
          <p:nvPr>
            <p:ph type="title"/>
          </p:nvPr>
        </p:nvSpPr>
        <p:spPr>
          <a:prstGeom prst="rect">
            <a:avLst/>
          </a:prstGeom>
        </p:spPr>
        <p:txBody>
          <a:bodyPr/>
          <a:lstStyle/>
          <a:p>
            <a:pPr/>
            <a:r>
              <a:t>Loengu eesmärgid ja õpiväljundid</a:t>
            </a:r>
          </a:p>
        </p:txBody>
      </p:sp>
      <p:sp>
        <p:nvSpPr>
          <p:cNvPr id="202" name="Content Placeholder 2"/>
          <p:cNvSpPr txBox="1"/>
          <p:nvPr>
            <p:ph type="body" idx="1"/>
          </p:nvPr>
        </p:nvSpPr>
        <p:spPr>
          <a:xfrm>
            <a:off x="457200" y="1200151"/>
            <a:ext cx="8229600" cy="3394472"/>
          </a:xfrm>
          <a:prstGeom prst="rect">
            <a:avLst/>
          </a:prstGeom>
        </p:spPr>
        <p:txBody>
          <a:bodyPr/>
          <a:lstStyle/>
          <a:p>
            <a:pPr marL="0" indent="0" defTabSz="250317">
              <a:spcBef>
                <a:spcPts val="2100"/>
              </a:spcBef>
              <a:buSzTx/>
              <a:buNone/>
              <a:defRPr b="1" sz="1752"/>
            </a:pPr>
            <a:r>
              <a:t>Õpiväljundid</a:t>
            </a:r>
          </a:p>
          <a:p>
            <a:pPr marL="0" indent="0" defTabSz="250317">
              <a:spcBef>
                <a:spcPts val="400"/>
              </a:spcBef>
              <a:buSzTx/>
              <a:buNone/>
              <a:defRPr sz="1752"/>
            </a:pPr>
            <a:r>
              <a:t>Pärast loengut on tudeng võimeline: </a:t>
            </a:r>
          </a:p>
          <a:p>
            <a:pPr marL="166878" indent="-166878" defTabSz="250317">
              <a:spcBef>
                <a:spcPts val="400"/>
              </a:spcBef>
              <a:buAutoNum type="arabicPeriod" startAt="1"/>
              <a:defRPr sz="1752"/>
            </a:pPr>
            <a:r>
              <a:t> Mõistma arvutiprogrammide vahelise suhtlemise põhimõtteid ja terminoloogiat </a:t>
            </a:r>
          </a:p>
          <a:p>
            <a:pPr marL="166878" indent="-166878" defTabSz="250317">
              <a:spcBef>
                <a:spcPts val="400"/>
              </a:spcBef>
              <a:buAutoNum type="arabicPeriod" startAt="1"/>
              <a:defRPr sz="1752"/>
            </a:pPr>
            <a:r>
              <a:t> Eristama erinevaid suhtlusprotokolle ja nende kasutusalasid </a:t>
            </a:r>
          </a:p>
          <a:p>
            <a:pPr marL="166878" indent="-166878" defTabSz="250317">
              <a:spcBef>
                <a:spcPts val="400"/>
              </a:spcBef>
              <a:buAutoNum type="arabicPeriod" startAt="1"/>
              <a:defRPr sz="1752"/>
            </a:pPr>
            <a:r>
              <a:t> Analüüsima logistika valdkonna integratsiooni vajadusi </a:t>
            </a:r>
          </a:p>
          <a:p>
            <a:pPr marL="166878" indent="-166878" defTabSz="250317">
              <a:spcBef>
                <a:spcPts val="400"/>
              </a:spcBef>
              <a:buAutoNum type="arabicPeriod" startAt="1"/>
              <a:defRPr sz="1752"/>
            </a:pPr>
            <a:r>
              <a:t> Hindama erinevate integratsioonilahenduste sobivust konkreetsete äriprobleemide lahendamiseks </a:t>
            </a:r>
          </a:p>
          <a:p>
            <a:pPr marL="166878" indent="-166878" defTabSz="250317">
              <a:spcBef>
                <a:spcPts val="400"/>
              </a:spcBef>
              <a:buAutoNum type="arabicPeriod" startAt="1"/>
              <a:defRPr sz="1752"/>
            </a:pPr>
            <a:r>
              <a:t> Kavandama lihtsamaid integratsioonilahendusi logistika valdkonna probleemide lahendamiseks </a:t>
            </a:r>
          </a:p>
          <a:p>
            <a:pPr marL="166878" indent="-166878" defTabSz="250317">
              <a:spcBef>
                <a:spcPts val="400"/>
              </a:spcBef>
              <a:buAutoNum type="arabicPeriod" startAt="1"/>
              <a:defRPr sz="1752"/>
            </a:pPr>
            <a:r>
              <a:t> Arvestama turvaaspektidega programmide vahelise suhtluse planeerimisel</a:t>
            </a:r>
          </a:p>
        </p:txBody>
      </p:sp>
    </p:spTree>
  </p:cSld>
  <p:clrMapOvr>
    <a:masterClrMapping/>
  </p:clrMapOvr>
  <p:transition xmlns:p14="http://schemas.microsoft.com/office/powerpoint/2010/main" spd="med" advClick="1"/>
</p:sld>
</file>

<file path=ppt/slides/slide1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1"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92" name="Konteineriseerimine ja orkestreerimine (Docker, Kubernete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Konteineriseerimine ja orkestreerimine (Docker, Kubernetes)</a:t>
            </a:r>
          </a:p>
        </p:txBody>
      </p:sp>
      <p:sp>
        <p:nvSpPr>
          <p:cNvPr id="793" name="Content Placeholder 2"/>
          <p:cNvSpPr txBox="1"/>
          <p:nvPr>
            <p:ph type="body" idx="1"/>
          </p:nvPr>
        </p:nvSpPr>
        <p:spPr>
          <a:xfrm>
            <a:off x="452437" y="1307328"/>
            <a:ext cx="8239126" cy="3667726"/>
          </a:xfrm>
          <a:prstGeom prst="rect">
            <a:avLst/>
          </a:prstGeom>
        </p:spPr>
        <p:txBody>
          <a:bodyPr/>
          <a:lstStyle/>
          <a:p>
            <a:pPr marL="0" indent="0" defTabSz="557770">
              <a:spcBef>
                <a:spcPts val="1000"/>
              </a:spcBef>
              <a:buSzTx/>
              <a:buNone/>
              <a:defRPr sz="1098"/>
            </a:pPr>
            <a:r>
              <a:t>Kubernetes</a:t>
            </a:r>
          </a:p>
          <a:p>
            <a:pPr marL="0" indent="0" defTabSz="557770">
              <a:spcBef>
                <a:spcPts val="1000"/>
              </a:spcBef>
              <a:buSzTx/>
              <a:buNone/>
              <a:defRPr sz="1098"/>
            </a:pPr>
            <a:r>
              <a:t>Kubernetes on konteinerite orkestraator, mis automatiseerib konteinerite juurutamist, skaleerimist ja haldamist.</a:t>
            </a:r>
          </a:p>
          <a:p>
            <a:pPr marL="0" indent="0" defTabSz="557770">
              <a:spcBef>
                <a:spcPts val="1000"/>
              </a:spcBef>
              <a:buSzTx/>
              <a:buNone/>
              <a:defRPr sz="1098"/>
            </a:pPr>
            <a:r>
              <a:t>Põhikomponendid</a:t>
            </a:r>
          </a:p>
          <a:p>
            <a:pPr marL="139446" indent="-139446" defTabSz="557770">
              <a:spcBef>
                <a:spcPts val="1000"/>
              </a:spcBef>
              <a:defRPr sz="1098"/>
            </a:pPr>
            <a:r>
              <a:t>Pod </a:t>
            </a:r>
            <a:br/>
            <a:r>
              <a:t>- väikseim juurutatav üksus, sisaldab </a:t>
            </a:r>
            <a:br/>
            <a:r>
              <a:t>   ühte või mitut konteinerit</a:t>
            </a:r>
          </a:p>
          <a:p>
            <a:pPr marL="139446" indent="-139446" defTabSz="557770">
              <a:spcBef>
                <a:spcPts val="1000"/>
              </a:spcBef>
              <a:defRPr sz="1098"/>
            </a:pPr>
            <a:r>
              <a:t>Service </a:t>
            </a:r>
            <a:br/>
            <a:r>
              <a:t>- abstraktsioon, mis defineerib podide </a:t>
            </a:r>
            <a:br/>
            <a:r>
              <a:t>   kogumi ja juurdepääsupoliitika</a:t>
            </a:r>
          </a:p>
          <a:p>
            <a:pPr marL="139446" indent="-139446" defTabSz="557770">
              <a:spcBef>
                <a:spcPts val="1000"/>
              </a:spcBef>
              <a:defRPr sz="1098"/>
            </a:pPr>
            <a:r>
              <a:t>Deployment </a:t>
            </a:r>
            <a:br/>
            <a:r>
              <a:t>- deklaratiivne viis podide ja replikate haldamiseks</a:t>
            </a:r>
          </a:p>
          <a:p>
            <a:pPr marL="139446" indent="-139446" defTabSz="557770">
              <a:spcBef>
                <a:spcPts val="1000"/>
              </a:spcBef>
              <a:defRPr sz="1098"/>
            </a:pPr>
            <a:r>
              <a:t>Namespace </a:t>
            </a:r>
            <a:br/>
            <a:r>
              <a:t>- virtuaalne klaster klastri sees</a:t>
            </a:r>
          </a:p>
          <a:p>
            <a:pPr marL="139446" indent="-139446" defTabSz="557770">
              <a:spcBef>
                <a:spcPts val="1000"/>
              </a:spcBef>
              <a:defRPr sz="1098"/>
            </a:pPr>
            <a:r>
              <a:t>ConfigMap ja Secret </a:t>
            </a:r>
            <a:br/>
            <a:r>
              <a:t>- konfiguratsiooni ja saladuste haldamine</a:t>
            </a:r>
          </a:p>
        </p:txBody>
      </p:sp>
      <p:sp>
        <p:nvSpPr>
          <p:cNvPr id="794" name="Eelised…"/>
          <p:cNvSpPr txBox="1"/>
          <p:nvPr/>
        </p:nvSpPr>
        <p:spPr>
          <a:xfrm>
            <a:off x="4997708" y="1851689"/>
            <a:ext cx="3197398" cy="3014663"/>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p>
            <a:pPr defTabSz="914377">
              <a:lnSpc>
                <a:spcPct val="90000"/>
              </a:lnSpc>
              <a:spcBef>
                <a:spcPts val="1600"/>
              </a:spcBef>
              <a:defRPr sz="1200">
                <a:solidFill>
                  <a:srgbClr val="FFFFFF"/>
                </a:solidFill>
                <a:latin typeface="Chalkboard"/>
                <a:ea typeface="Chalkboard"/>
                <a:cs typeface="Chalkboard"/>
                <a:sym typeface="Chalkboard"/>
              </a:defRPr>
            </a:pPr>
            <a:r>
              <a:t>Eelised</a:t>
            </a:r>
          </a:p>
          <a:p>
            <a:pPr marL="228599" indent="-228599" defTabSz="914377">
              <a:lnSpc>
                <a:spcPct val="90000"/>
              </a:lnSpc>
              <a:spcBef>
                <a:spcPts val="1600"/>
              </a:spcBef>
              <a:buSzPct val="123000"/>
              <a:buChar char="•"/>
              <a:defRPr sz="1200">
                <a:solidFill>
                  <a:srgbClr val="FFFFFF"/>
                </a:solidFill>
                <a:latin typeface="Chalkboard"/>
                <a:ea typeface="Chalkboard"/>
                <a:cs typeface="Chalkboard"/>
                <a:sym typeface="Chalkboard"/>
              </a:defRPr>
            </a:pPr>
            <a:r>
              <a:t>Automaatne skaleerumine </a:t>
            </a:r>
            <a:br/>
            <a:r>
              <a:t>- skaleerib rakendusi vastavalt koormusele</a:t>
            </a:r>
          </a:p>
          <a:p>
            <a:pPr marL="228599" indent="-228599" defTabSz="914377">
              <a:lnSpc>
                <a:spcPct val="90000"/>
              </a:lnSpc>
              <a:spcBef>
                <a:spcPts val="1600"/>
              </a:spcBef>
              <a:buSzPct val="123000"/>
              <a:buChar char="•"/>
              <a:defRPr sz="1200">
                <a:solidFill>
                  <a:srgbClr val="FFFFFF"/>
                </a:solidFill>
                <a:latin typeface="Chalkboard"/>
                <a:ea typeface="Chalkboard"/>
                <a:cs typeface="Chalkboard"/>
                <a:sym typeface="Chalkboard"/>
              </a:defRPr>
            </a:pPr>
            <a:r>
              <a:t>Iseparanemine </a:t>
            </a:r>
            <a:br/>
            <a:r>
              <a:t>- asendab automaatselt vigased instantsid</a:t>
            </a:r>
          </a:p>
          <a:p>
            <a:pPr marL="228599" indent="-228599" defTabSz="914377">
              <a:lnSpc>
                <a:spcPct val="90000"/>
              </a:lnSpc>
              <a:spcBef>
                <a:spcPts val="1600"/>
              </a:spcBef>
              <a:buSzPct val="123000"/>
              <a:buChar char="•"/>
              <a:defRPr sz="1200">
                <a:solidFill>
                  <a:srgbClr val="FFFFFF"/>
                </a:solidFill>
                <a:latin typeface="Chalkboard"/>
                <a:ea typeface="Chalkboard"/>
                <a:cs typeface="Chalkboard"/>
                <a:sym typeface="Chalkboard"/>
              </a:defRPr>
            </a:pPr>
            <a:r>
              <a:t>Teenuste avastamine </a:t>
            </a:r>
            <a:br/>
            <a:r>
              <a:t>- sisseehitatud teenuste avastamine</a:t>
            </a:r>
          </a:p>
          <a:p>
            <a:pPr marL="228599" indent="-228599" defTabSz="914377">
              <a:lnSpc>
                <a:spcPct val="90000"/>
              </a:lnSpc>
              <a:spcBef>
                <a:spcPts val="1600"/>
              </a:spcBef>
              <a:buSzPct val="123000"/>
              <a:buChar char="•"/>
              <a:defRPr sz="1200">
                <a:solidFill>
                  <a:srgbClr val="FFFFFF"/>
                </a:solidFill>
                <a:latin typeface="Chalkboard"/>
                <a:ea typeface="Chalkboard"/>
                <a:cs typeface="Chalkboard"/>
                <a:sym typeface="Chalkboard"/>
              </a:defRPr>
            </a:pPr>
            <a:r>
              <a:t>Koormusjaotur </a:t>
            </a:r>
            <a:br/>
            <a:r>
              <a:t>- jaotab koormust instantside vahel</a:t>
            </a:r>
          </a:p>
          <a:p>
            <a:pPr marL="228599" indent="-228599" defTabSz="914377">
              <a:lnSpc>
                <a:spcPct val="90000"/>
              </a:lnSpc>
              <a:spcBef>
                <a:spcPts val="1600"/>
              </a:spcBef>
              <a:buSzPct val="123000"/>
              <a:buChar char="•"/>
              <a:defRPr sz="1200">
                <a:solidFill>
                  <a:srgbClr val="FFFFFF"/>
                </a:solidFill>
                <a:latin typeface="Chalkboard"/>
                <a:ea typeface="Chalkboard"/>
                <a:cs typeface="Chalkboard"/>
                <a:sym typeface="Chalkboard"/>
              </a:defRPr>
            </a:pPr>
            <a:r>
              <a:t>Deklaratiivne konfiguratsioon </a:t>
            </a:r>
            <a:br/>
            <a:r>
              <a:t>- infrastruktuur koodina</a:t>
            </a:r>
          </a:p>
        </p:txBody>
      </p:sp>
    </p:spTree>
  </p:cSld>
  <p:clrMapOvr>
    <a:masterClrMapping/>
  </p:clrMapOvr>
  <p:transition xmlns:p14="http://schemas.microsoft.com/office/powerpoint/2010/main" spd="med" advClick="1"/>
</p:sld>
</file>

<file path=ppt/slides/slide1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6"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797" name="Konteineriseerimine ja orkestreerimine (Docker, Kubernete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Konteineriseerimine ja orkestreerimine (Docker, Kubernetes)</a:t>
            </a:r>
          </a:p>
        </p:txBody>
      </p:sp>
      <p:sp>
        <p:nvSpPr>
          <p:cNvPr id="798" name="Content Placeholder 2"/>
          <p:cNvSpPr txBox="1"/>
          <p:nvPr>
            <p:ph type="body" idx="1"/>
          </p:nvPr>
        </p:nvSpPr>
        <p:spPr>
          <a:xfrm>
            <a:off x="452437" y="1307328"/>
            <a:ext cx="8239126" cy="3667726"/>
          </a:xfrm>
          <a:prstGeom prst="rect">
            <a:avLst/>
          </a:prstGeom>
        </p:spPr>
        <p:txBody>
          <a:bodyPr/>
          <a:lstStyle/>
          <a:p>
            <a:pPr marL="0" indent="0">
              <a:buSzTx/>
              <a:buNone/>
            </a:pPr>
            <a:r>
              <a:t>Ettevõtte konteineriseeritud süsteem:</a:t>
            </a:r>
          </a:p>
          <a:p>
            <a:pPr lvl="1" marL="0" indent="457200">
              <a:buSzTx/>
              <a:buNone/>
              <a:defRPr sz="1200"/>
            </a:pPr>
            <a:r>
              <a:t>Mikroteenused konteinerites: </a:t>
            </a:r>
          </a:p>
          <a:p>
            <a:pPr lvl="2" marL="0" indent="914400">
              <a:buSzTx/>
              <a:buNone/>
              <a:defRPr sz="1200"/>
            </a:pPr>
            <a:r>
              <a:t>- Tellimuste teenus </a:t>
            </a:r>
          </a:p>
          <a:p>
            <a:pPr lvl="2" marL="0" indent="914400">
              <a:buSzTx/>
              <a:buNone/>
              <a:defRPr sz="1200"/>
            </a:pPr>
            <a:r>
              <a:t>- Laohalduse teenus </a:t>
            </a:r>
          </a:p>
          <a:p>
            <a:pPr lvl="2" marL="0" indent="914400">
              <a:buSzTx/>
              <a:buNone/>
              <a:defRPr sz="1200"/>
            </a:pPr>
            <a:r>
              <a:t>- Marsruutimise teenus </a:t>
            </a:r>
          </a:p>
          <a:p>
            <a:pPr lvl="2" marL="0" indent="914400">
              <a:buSzTx/>
              <a:buNone/>
              <a:defRPr sz="1200"/>
            </a:pPr>
            <a:r>
              <a:t>- Saadetiste jälgimise teenus </a:t>
            </a:r>
          </a:p>
          <a:p>
            <a:pPr lvl="2" marL="0" indent="914400">
              <a:buSzTx/>
              <a:buNone/>
              <a:defRPr sz="1200"/>
            </a:pPr>
            <a:r>
              <a:t>- Klienditeeninduse teenus </a:t>
            </a:r>
          </a:p>
          <a:p>
            <a:pPr lvl="2" marL="0" indent="914400">
              <a:buSzTx/>
              <a:buNone/>
              <a:defRPr sz="1200"/>
            </a:pPr>
            <a:r>
              <a:t>- API gateway</a:t>
            </a:r>
          </a:p>
        </p:txBody>
      </p:sp>
      <p:sp>
        <p:nvSpPr>
          <p:cNvPr id="799" name="Kubernetes konfiguratsioon:…"/>
          <p:cNvSpPr txBox="1"/>
          <p:nvPr/>
        </p:nvSpPr>
        <p:spPr>
          <a:xfrm>
            <a:off x="4134281" y="1825499"/>
            <a:ext cx="4012864" cy="3057324"/>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p>
            <a:pPr defTabSz="914377">
              <a:lnSpc>
                <a:spcPct val="90000"/>
              </a:lnSpc>
              <a:spcBef>
                <a:spcPts val="1600"/>
              </a:spcBef>
              <a:defRPr sz="1200">
                <a:solidFill>
                  <a:srgbClr val="FFFFFF"/>
                </a:solidFill>
                <a:latin typeface="Chalkboard"/>
                <a:ea typeface="Chalkboard"/>
                <a:cs typeface="Chalkboard"/>
                <a:sym typeface="Chalkboard"/>
              </a:defRPr>
            </a:pPr>
            <a:r>
              <a:t>Kubernetes konfiguratsioon: </a:t>
            </a:r>
          </a:p>
          <a:p>
            <a:pPr lvl="1" defTabSz="914377">
              <a:lnSpc>
                <a:spcPct val="90000"/>
              </a:lnSpc>
              <a:spcBef>
                <a:spcPts val="1600"/>
              </a:spcBef>
              <a:defRPr sz="1200">
                <a:solidFill>
                  <a:srgbClr val="FFFFFF"/>
                </a:solidFill>
                <a:latin typeface="Chalkboard"/>
                <a:ea typeface="Chalkboard"/>
                <a:cs typeface="Chalkboard"/>
                <a:sym typeface="Chalkboard"/>
              </a:defRPr>
            </a:pPr>
            <a:r>
              <a:t>- Iga teenus on juurutatud eraldi Deployment’ina </a:t>
            </a:r>
          </a:p>
          <a:p>
            <a:pPr lvl="1" defTabSz="914377">
              <a:lnSpc>
                <a:spcPct val="90000"/>
              </a:lnSpc>
              <a:spcBef>
                <a:spcPts val="1600"/>
              </a:spcBef>
              <a:defRPr sz="1200">
                <a:solidFill>
                  <a:srgbClr val="FFFFFF"/>
                </a:solidFill>
                <a:latin typeface="Chalkboard"/>
                <a:ea typeface="Chalkboard"/>
                <a:cs typeface="Chalkboard"/>
                <a:sym typeface="Chalkboard"/>
              </a:defRPr>
            </a:pPr>
            <a:r>
              <a:t>- Teenused suhtlevad omavahel Service’ide kaudu </a:t>
            </a:r>
          </a:p>
          <a:p>
            <a:pPr lvl="1" defTabSz="914377">
              <a:lnSpc>
                <a:spcPct val="90000"/>
              </a:lnSpc>
              <a:spcBef>
                <a:spcPts val="1600"/>
              </a:spcBef>
              <a:defRPr sz="1200">
                <a:solidFill>
                  <a:srgbClr val="FFFFFF"/>
                </a:solidFill>
                <a:latin typeface="Chalkboard"/>
                <a:ea typeface="Chalkboard"/>
                <a:cs typeface="Chalkboard"/>
                <a:sym typeface="Chalkboard"/>
              </a:defRPr>
            </a:pPr>
            <a:r>
              <a:t>- Horisontaalne automaatne skaleerimine </a:t>
            </a:r>
            <a:br/>
            <a:r>
              <a:t>  vastavalt koormusele </a:t>
            </a:r>
          </a:p>
          <a:p>
            <a:pPr lvl="1" defTabSz="914377">
              <a:lnSpc>
                <a:spcPct val="90000"/>
              </a:lnSpc>
              <a:spcBef>
                <a:spcPts val="1600"/>
              </a:spcBef>
              <a:defRPr sz="1200">
                <a:solidFill>
                  <a:srgbClr val="FFFFFF"/>
                </a:solidFill>
                <a:latin typeface="Chalkboard"/>
                <a:ea typeface="Chalkboard"/>
                <a:cs typeface="Chalkboard"/>
                <a:sym typeface="Chalkboard"/>
              </a:defRPr>
            </a:pPr>
            <a:r>
              <a:t>- Konfiguratsioon on hallatud ConfigMap’ide kaudu </a:t>
            </a:r>
          </a:p>
          <a:p>
            <a:pPr lvl="1" defTabSz="914377">
              <a:lnSpc>
                <a:spcPct val="90000"/>
              </a:lnSpc>
              <a:spcBef>
                <a:spcPts val="1600"/>
              </a:spcBef>
              <a:defRPr sz="1200">
                <a:solidFill>
                  <a:srgbClr val="FFFFFF"/>
                </a:solidFill>
                <a:latin typeface="Chalkboard"/>
                <a:ea typeface="Chalkboard"/>
                <a:cs typeface="Chalkboard"/>
                <a:sym typeface="Chalkboard"/>
              </a:defRPr>
            </a:pPr>
            <a:r>
              <a:t>- Saladused (API võtmed, paroolid) on hallatud </a:t>
            </a:r>
            <a:br/>
            <a:r>
              <a:t>  Secret’ide kaudu </a:t>
            </a:r>
          </a:p>
          <a:p>
            <a:pPr lvl="1" defTabSz="914377">
              <a:lnSpc>
                <a:spcPct val="90000"/>
              </a:lnSpc>
              <a:spcBef>
                <a:spcPts val="1600"/>
              </a:spcBef>
              <a:defRPr sz="1200">
                <a:solidFill>
                  <a:srgbClr val="FFFFFF"/>
                </a:solidFill>
                <a:latin typeface="Chalkboard"/>
                <a:ea typeface="Chalkboard"/>
                <a:cs typeface="Chalkboard"/>
                <a:sym typeface="Chalkboard"/>
              </a:defRPr>
            </a:pPr>
            <a:r>
              <a:t>- Püsivad andmed on salvestatud </a:t>
            </a:r>
            <a:br/>
            <a:r>
              <a:t>  PersistentVolume’ides</a:t>
            </a:r>
          </a:p>
        </p:txBody>
      </p:sp>
    </p:spTree>
  </p:cSld>
  <p:clrMapOvr>
    <a:masterClrMapping/>
  </p:clrMapOvr>
  <p:transition xmlns:p14="http://schemas.microsoft.com/office/powerpoint/2010/main" spd="med" advClick="1"/>
</p:sld>
</file>

<file path=ppt/slides/slide1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1"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802" name="Konteineriseerimine ja orkestreerimine (Docker, Kubernete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Konteineriseerimine ja orkestreerimine (Docker, Kubernetes)</a:t>
            </a:r>
          </a:p>
        </p:txBody>
      </p:sp>
      <p:sp>
        <p:nvSpPr>
          <p:cNvPr id="803" name="Content Placeholder 2"/>
          <p:cNvSpPr txBox="1"/>
          <p:nvPr>
            <p:ph type="body" idx="1"/>
          </p:nvPr>
        </p:nvSpPr>
        <p:spPr>
          <a:xfrm>
            <a:off x="452437" y="1307328"/>
            <a:ext cx="8239126" cy="3667726"/>
          </a:xfrm>
          <a:prstGeom prst="rect">
            <a:avLst/>
          </a:prstGeom>
        </p:spPr>
        <p:txBody>
          <a:bodyPr/>
          <a:lstStyle/>
          <a:p>
            <a:pPr marL="0" indent="0">
              <a:buSzTx/>
              <a:buNone/>
            </a:pPr>
            <a:r>
              <a:t>Eelised ettevõttes: </a:t>
            </a:r>
          </a:p>
          <a:p>
            <a:pPr lvl="1" marL="0" indent="457200">
              <a:buSzTx/>
              <a:buNone/>
            </a:pPr>
            <a:r>
              <a:t>- Süsteemi saab skaleerida tipptundidel (nt jõulude ajal) </a:t>
            </a:r>
          </a:p>
          <a:p>
            <a:pPr lvl="1" marL="0" indent="457200">
              <a:buSzTx/>
              <a:buNone/>
            </a:pPr>
            <a:r>
              <a:t>- Uusi versioone saab juurutada ilma teenusekatkestusteta </a:t>
            </a:r>
          </a:p>
          <a:p>
            <a:pPr lvl="1" marL="0" indent="457200">
              <a:buSzTx/>
              <a:buNone/>
            </a:pPr>
            <a:r>
              <a:t>- Ressursse kasutatakse tõhusalt </a:t>
            </a:r>
          </a:p>
          <a:p>
            <a:pPr lvl="1" marL="0" indent="457200">
              <a:buSzTx/>
              <a:buNone/>
            </a:pPr>
            <a:r>
              <a:t>- Süsteem on vastupidav tõrgetele </a:t>
            </a:r>
          </a:p>
          <a:p>
            <a:pPr lvl="1" marL="0" indent="457200">
              <a:buSzTx/>
              <a:buNone/>
            </a:pPr>
            <a:r>
              <a:t>- Arendus-, testi- ja tootmiskeskkonnad on identsed</a:t>
            </a:r>
          </a:p>
        </p:txBody>
      </p:sp>
    </p:spTree>
  </p:cSld>
  <p:clrMapOvr>
    <a:masterClrMapping/>
  </p:clrMapOvr>
  <p:transition xmlns:p14="http://schemas.microsoft.com/office/powerpoint/2010/main" spd="med" advClick="1"/>
</p:sld>
</file>

<file path=ppt/slides/slide1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5"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806" name="Tulevikutrend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Tulevikutrendid</a:t>
            </a:r>
          </a:p>
        </p:txBody>
      </p:sp>
      <p:sp>
        <p:nvSpPr>
          <p:cNvPr id="807" name="Content Placeholder 2"/>
          <p:cNvSpPr txBox="1"/>
          <p:nvPr>
            <p:ph type="body" idx="1"/>
          </p:nvPr>
        </p:nvSpPr>
        <p:spPr>
          <a:xfrm>
            <a:off x="452437" y="1307328"/>
            <a:ext cx="8239126" cy="3667726"/>
          </a:xfrm>
          <a:prstGeom prst="rect">
            <a:avLst/>
          </a:prstGeom>
        </p:spPr>
        <p:txBody>
          <a:bodyPr/>
          <a:lstStyle/>
          <a:p>
            <a:pPr marL="0" indent="0" algn="ctr">
              <a:buSzTx/>
              <a:buNone/>
            </a:pPr>
            <a:r>
              <a:t>Programmide vahelise suhtluse valdkond areneb pidevalt. Järgnevalt mõned olulised tulevikutrendid, mis tõenäoliselt mõjutavad seda valdkonda lähiaastatel.</a:t>
            </a:r>
          </a:p>
          <a:p>
            <a:pPr marL="0" indent="0"/>
            <a:r>
              <a:t>Edge Computing</a:t>
            </a:r>
          </a:p>
          <a:p>
            <a:pPr marL="0" indent="0"/>
            <a:r>
              <a:t>5G ja uued võrgutehnoloogiad</a:t>
            </a:r>
          </a:p>
          <a:p>
            <a:pPr marL="0" indent="0"/>
            <a:r>
              <a:t>AI ja masinõpe integratsioonides</a:t>
            </a:r>
          </a:p>
          <a:p>
            <a:pPr marL="0" indent="0"/>
            <a:r>
              <a:t>Blockchain ja hajutatud süsteemid</a:t>
            </a:r>
          </a:p>
          <a:p>
            <a:pPr marL="0" indent="0"/>
            <a:r>
              <a:t>Kvantarvutus</a:t>
            </a:r>
          </a:p>
        </p:txBody>
      </p:sp>
    </p:spTree>
  </p:cSld>
  <p:clrMapOvr>
    <a:masterClrMapping/>
  </p:clrMapOvr>
  <p:transition xmlns:p14="http://schemas.microsoft.com/office/powerpoint/2010/main" spd="med" advClick="1"/>
</p:sld>
</file>

<file path=ppt/slides/slide1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9"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810" name="Tulevikutrend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Tulevikutrendid</a:t>
            </a:r>
          </a:p>
        </p:txBody>
      </p:sp>
      <p:sp>
        <p:nvSpPr>
          <p:cNvPr id="811" name="Content Placeholder 2"/>
          <p:cNvSpPr txBox="1"/>
          <p:nvPr>
            <p:ph type="body" idx="1"/>
          </p:nvPr>
        </p:nvSpPr>
        <p:spPr>
          <a:xfrm>
            <a:off x="452437" y="1307328"/>
            <a:ext cx="8239126" cy="3667726"/>
          </a:xfrm>
          <a:prstGeom prst="rect">
            <a:avLst/>
          </a:prstGeom>
        </p:spPr>
        <p:txBody>
          <a:bodyPr/>
          <a:lstStyle/>
          <a:p>
            <a:pPr marL="0" indent="0">
              <a:buSzTx/>
              <a:buNone/>
            </a:pPr>
            <a:r>
              <a:t>Edge Computing</a:t>
            </a:r>
          </a:p>
          <a:p>
            <a:pPr marL="0" indent="0">
              <a:buSzTx/>
              <a:buNone/>
            </a:pPr>
            <a:r>
              <a:t>Edge computing on paradigma, kus andmetöötlus toimub võimalikult lähedal andmeallikale, vähendades latentsi ja andmeedastuse mahtu.</a:t>
            </a:r>
          </a:p>
          <a:p>
            <a:pPr lvl="1" marL="609600" indent="0"/>
            <a:r>
              <a:t>Mõju programmide vahelisele suhtlusele</a:t>
            </a:r>
          </a:p>
          <a:p>
            <a:pPr lvl="1"/>
            <a:r>
              <a:t>Hajutatud töötlemine - töötlemine jaotub pilve ja serva vahel</a:t>
            </a:r>
          </a:p>
          <a:p>
            <a:pPr lvl="1"/>
            <a:r>
              <a:t>Lokaalne otsustamine - kriitilised otsused tehakse kohalikult</a:t>
            </a:r>
          </a:p>
          <a:p>
            <a:pPr lvl="1"/>
            <a:r>
              <a:t>Vähendatud latents - kiirem reageerimine</a:t>
            </a:r>
          </a:p>
          <a:p>
            <a:pPr lvl="1"/>
            <a:r>
              <a:t>Võrgukatkestuste taluvus - töötab ka ilma pideva ühenduseta</a:t>
            </a:r>
          </a:p>
        </p:txBody>
      </p:sp>
    </p:spTree>
  </p:cSld>
  <p:clrMapOvr>
    <a:masterClrMapping/>
  </p:clrMapOvr>
  <p:transition xmlns:p14="http://schemas.microsoft.com/office/powerpoint/2010/main" spd="med" advClick="1"/>
</p:sld>
</file>

<file path=ppt/slides/slide1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3"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814" name="Tulevikutrend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Tulevikutrendid</a:t>
            </a:r>
          </a:p>
        </p:txBody>
      </p:sp>
      <p:sp>
        <p:nvSpPr>
          <p:cNvPr id="815" name="Content Placeholder 2"/>
          <p:cNvSpPr txBox="1"/>
          <p:nvPr>
            <p:ph type="body" idx="1"/>
          </p:nvPr>
        </p:nvSpPr>
        <p:spPr>
          <a:xfrm>
            <a:off x="452437" y="1307328"/>
            <a:ext cx="8239126" cy="3667726"/>
          </a:xfrm>
          <a:prstGeom prst="rect">
            <a:avLst/>
          </a:prstGeom>
        </p:spPr>
        <p:txBody>
          <a:bodyPr/>
          <a:lstStyle/>
          <a:p>
            <a:pPr marL="0" indent="0">
              <a:buSzTx/>
              <a:buNone/>
            </a:pPr>
            <a:r>
              <a:t>Edge Computing</a:t>
            </a:r>
          </a:p>
          <a:p>
            <a:pPr marL="0" indent="0">
              <a:buSzTx/>
              <a:buNone/>
            </a:pPr>
            <a:r>
              <a:t>Näide:</a:t>
            </a:r>
          </a:p>
          <a:p>
            <a:pPr lvl="1"/>
            <a:r>
              <a:t>Sõidukites olevad seadmed töötlevad andmeid lokaalselt</a:t>
            </a:r>
          </a:p>
          <a:p>
            <a:pPr lvl="1"/>
            <a:r>
              <a:t>Marsruudi optimeerimine toimub reaalajas sõidukis</a:t>
            </a:r>
          </a:p>
          <a:p>
            <a:pPr lvl="1"/>
            <a:r>
              <a:t>Andmed sünkroniseeritakse keskse süsteemiga, kui ühendus on saadaval</a:t>
            </a:r>
          </a:p>
          <a:p>
            <a:pPr lvl="1"/>
            <a:r>
              <a:t>Kriitilised otsused (nt kokkupõrke vältimine) tehakse kohalikult</a:t>
            </a:r>
          </a:p>
        </p:txBody>
      </p:sp>
    </p:spTree>
  </p:cSld>
  <p:clrMapOvr>
    <a:masterClrMapping/>
  </p:clrMapOvr>
  <p:transition xmlns:p14="http://schemas.microsoft.com/office/powerpoint/2010/main" spd="med" advClick="1"/>
</p:sld>
</file>

<file path=ppt/slides/slide1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7"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818" name="Tulevikutrend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Tulevikutrendid</a:t>
            </a:r>
          </a:p>
        </p:txBody>
      </p:sp>
      <p:sp>
        <p:nvSpPr>
          <p:cNvPr id="819" name="Content Placeholder 2"/>
          <p:cNvSpPr txBox="1"/>
          <p:nvPr>
            <p:ph type="body" idx="1"/>
          </p:nvPr>
        </p:nvSpPr>
        <p:spPr>
          <a:xfrm>
            <a:off x="452437" y="1307328"/>
            <a:ext cx="8239126" cy="3667726"/>
          </a:xfrm>
          <a:prstGeom prst="rect">
            <a:avLst/>
          </a:prstGeom>
        </p:spPr>
        <p:txBody>
          <a:bodyPr/>
          <a:lstStyle/>
          <a:p>
            <a:pPr marL="0" indent="0" defTabSz="896089">
              <a:buSzTx/>
              <a:buNone/>
              <a:defRPr sz="1764"/>
            </a:pPr>
            <a:r>
              <a:t>5G ja uued võrgutehnoloogiad</a:t>
            </a:r>
          </a:p>
          <a:p>
            <a:pPr marL="0" indent="0" defTabSz="896089">
              <a:buSzTx/>
              <a:buNone/>
              <a:defRPr sz="1764"/>
            </a:pPr>
            <a:r>
              <a:t>5G ja teised uued võrgutehnoloogiad pakuvad suuremat kiirust, madalamat latentsi ja suuremat seadmete tihedust.</a:t>
            </a:r>
          </a:p>
          <a:p>
            <a:pPr marL="0" indent="0" defTabSz="896089">
              <a:defRPr sz="1764"/>
            </a:pPr>
            <a:r>
              <a:t> Mõju programmide vahelisele suhtlusele</a:t>
            </a:r>
          </a:p>
          <a:p>
            <a:pPr lvl="1" marL="681418" indent="-84010" defTabSz="896089">
              <a:buSzPct val="58999"/>
              <a:buBlip>
                <a:blip r:embed="rId2"/>
              </a:buBlip>
              <a:defRPr sz="1764"/>
            </a:pPr>
            <a:r>
              <a:t> Reaalajas suhtlus - madal latents võimaldab tõelist reaalajalist suhtlust</a:t>
            </a:r>
          </a:p>
          <a:p>
            <a:pPr lvl="1" marL="681418" indent="-84010" defTabSz="896089">
              <a:buSzPct val="58999"/>
              <a:buBlip>
                <a:blip r:embed="rId2"/>
              </a:buBlip>
              <a:defRPr sz="1764"/>
            </a:pPr>
            <a:r>
              <a:t> Suurem andmemaht - rohkem andmeid saab edastada</a:t>
            </a:r>
          </a:p>
          <a:p>
            <a:pPr lvl="1" marL="681418" indent="-84010" defTabSz="896089">
              <a:buSzPct val="58999"/>
              <a:buBlip>
                <a:blip r:embed="rId2"/>
              </a:buBlip>
              <a:defRPr sz="1764"/>
            </a:pPr>
            <a:r>
              <a:t> Rohkem ühendatud seadmeid - IoT seadmete arvu kasv</a:t>
            </a:r>
          </a:p>
          <a:p>
            <a:pPr lvl="1" marL="681418" indent="-84010" defTabSz="896089">
              <a:buSzPct val="58999"/>
              <a:buBlip>
                <a:blip r:embed="rId2"/>
              </a:buBlip>
              <a:defRPr sz="1764"/>
            </a:pPr>
            <a:r>
              <a:t> Uued rakendused - võimaldab uusi rakendusi, mis varem polnud võimalikud</a:t>
            </a:r>
          </a:p>
        </p:txBody>
      </p:sp>
    </p:spTree>
  </p:cSld>
  <p:clrMapOvr>
    <a:masterClrMapping/>
  </p:clrMapOvr>
  <p:transition xmlns:p14="http://schemas.microsoft.com/office/powerpoint/2010/main" spd="med" advClick="1"/>
</p:sld>
</file>

<file path=ppt/slides/slide1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1"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822" name="Tulevikutrend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Tulevikutrendid</a:t>
            </a:r>
          </a:p>
        </p:txBody>
      </p:sp>
      <p:sp>
        <p:nvSpPr>
          <p:cNvPr id="823" name="Content Placeholder 2"/>
          <p:cNvSpPr txBox="1"/>
          <p:nvPr>
            <p:ph type="body" idx="1"/>
          </p:nvPr>
        </p:nvSpPr>
        <p:spPr>
          <a:xfrm>
            <a:off x="452437" y="1307328"/>
            <a:ext cx="8239126" cy="3667726"/>
          </a:xfrm>
          <a:prstGeom prst="rect">
            <a:avLst/>
          </a:prstGeom>
        </p:spPr>
        <p:txBody>
          <a:bodyPr/>
          <a:lstStyle/>
          <a:p>
            <a:pPr marL="0" indent="0">
              <a:buSzTx/>
              <a:buNone/>
            </a:pPr>
            <a:r>
              <a:t>5G ja uued võrgutehnoloogiad</a:t>
            </a:r>
          </a:p>
          <a:p>
            <a:pPr marL="0" indent="0">
              <a:buSzTx/>
              <a:buNone/>
            </a:pPr>
            <a:r>
              <a:t>Näide:</a:t>
            </a:r>
          </a:p>
          <a:p>
            <a:pPr lvl="1"/>
            <a:r>
              <a:t>Reaalajas video sõidukitest kvaliteedi kontrolliks</a:t>
            </a:r>
          </a:p>
          <a:p>
            <a:pPr lvl="1"/>
            <a:r>
              <a:t>Tihedam sensorite võrk laos ja transpordis</a:t>
            </a:r>
          </a:p>
          <a:p>
            <a:pPr lvl="1"/>
            <a:r>
              <a:t>Autonoomsed sõidukid, mis suhtlevad omavahel ja infrastruktuuriga</a:t>
            </a:r>
          </a:p>
          <a:p>
            <a:pPr lvl="1"/>
            <a:r>
              <a:t>Täpsem asukoha jälgimine ja prognoosiv analüütika</a:t>
            </a:r>
          </a:p>
        </p:txBody>
      </p:sp>
    </p:spTree>
  </p:cSld>
  <p:clrMapOvr>
    <a:masterClrMapping/>
  </p:clrMapOvr>
  <p:transition xmlns:p14="http://schemas.microsoft.com/office/powerpoint/2010/main" spd="med" advClick="1"/>
</p:sld>
</file>

<file path=ppt/slides/slide1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5"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826" name="Tulevikutrend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Tulevikutrendid</a:t>
            </a:r>
          </a:p>
        </p:txBody>
      </p:sp>
      <p:sp>
        <p:nvSpPr>
          <p:cNvPr id="827" name="Content Placeholder 2"/>
          <p:cNvSpPr txBox="1"/>
          <p:nvPr>
            <p:ph type="body" idx="1"/>
          </p:nvPr>
        </p:nvSpPr>
        <p:spPr>
          <a:xfrm>
            <a:off x="452437" y="1307328"/>
            <a:ext cx="8239126" cy="3667726"/>
          </a:xfrm>
          <a:prstGeom prst="rect">
            <a:avLst/>
          </a:prstGeom>
        </p:spPr>
        <p:txBody>
          <a:bodyPr/>
          <a:lstStyle/>
          <a:p>
            <a:pPr marL="0" indent="0" defTabSz="905233">
              <a:buSzTx/>
              <a:buNone/>
              <a:defRPr sz="1782"/>
            </a:pPr>
            <a:r>
              <a:t>AI ja masinõpe integratsioonides</a:t>
            </a:r>
          </a:p>
          <a:p>
            <a:pPr marL="0" indent="0" defTabSz="905233">
              <a:buSzTx/>
              <a:buNone/>
              <a:defRPr sz="1782"/>
            </a:pPr>
            <a:r>
              <a:t>Tehisintellekt ja masinõpe muutuvad üha olulisemaks osaks süsteemide integratsioonist.</a:t>
            </a:r>
          </a:p>
          <a:p>
            <a:pPr marL="0" indent="0" defTabSz="905233">
              <a:defRPr sz="1782"/>
            </a:pPr>
            <a:r>
              <a:t> Mõju programmide vahelisele suhtlusele</a:t>
            </a:r>
          </a:p>
          <a:p>
            <a:pPr marL="226313" indent="-226313" defTabSz="905233">
              <a:defRPr sz="1782"/>
            </a:pPr>
            <a:r>
              <a:t>Intelligentne marsruutimine - andmete suunamine optimaalsetesse süsteemidesse</a:t>
            </a:r>
          </a:p>
          <a:p>
            <a:pPr marL="226313" indent="-226313" defTabSz="905233">
              <a:defRPr sz="1782"/>
            </a:pPr>
            <a:r>
              <a:t>Anomaaliate tuvastamine - ebatavaliste mustrite tuvastamine andmevahetuses</a:t>
            </a:r>
          </a:p>
          <a:p>
            <a:pPr marL="226313" indent="-226313" defTabSz="905233">
              <a:defRPr sz="1782"/>
            </a:pPr>
            <a:r>
              <a:t>Ennustav integratsioon - süsteemid ennetavad vajadusi</a:t>
            </a:r>
          </a:p>
          <a:p>
            <a:pPr marL="226313" indent="-226313" defTabSz="905233">
              <a:defRPr sz="1782"/>
            </a:pPr>
            <a:r>
              <a:t>Automaatne optimeerimine - integratsioonide iseseisev optimeerimine</a:t>
            </a:r>
          </a:p>
        </p:txBody>
      </p:sp>
    </p:spTree>
  </p:cSld>
  <p:clrMapOvr>
    <a:masterClrMapping/>
  </p:clrMapOvr>
  <p:transition xmlns:p14="http://schemas.microsoft.com/office/powerpoint/2010/main" spd="med" advClick="1"/>
</p:sld>
</file>

<file path=ppt/slides/slide1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9"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830" name="Tulevikutrend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Tulevikutrendid</a:t>
            </a:r>
          </a:p>
        </p:txBody>
      </p:sp>
      <p:sp>
        <p:nvSpPr>
          <p:cNvPr id="831" name="Content Placeholder 2"/>
          <p:cNvSpPr txBox="1"/>
          <p:nvPr>
            <p:ph type="body" idx="1"/>
          </p:nvPr>
        </p:nvSpPr>
        <p:spPr>
          <a:xfrm>
            <a:off x="452437" y="1307328"/>
            <a:ext cx="8239126" cy="3667726"/>
          </a:xfrm>
          <a:prstGeom prst="rect">
            <a:avLst/>
          </a:prstGeom>
        </p:spPr>
        <p:txBody>
          <a:bodyPr/>
          <a:lstStyle/>
          <a:p>
            <a:pPr marL="0" indent="0">
              <a:buSzTx/>
              <a:buNone/>
            </a:pPr>
            <a:r>
              <a:t>AI ja masinõpe integratsioonides</a:t>
            </a:r>
          </a:p>
          <a:p>
            <a:pPr marL="0" indent="0">
              <a:buSzTx/>
              <a:buNone/>
            </a:pPr>
            <a:r>
              <a:t>Näide:</a:t>
            </a:r>
          </a:p>
          <a:p>
            <a:pPr/>
            <a:r>
              <a:t>Intelligentne tellimuste marsruutimine optimaalsetesse ladudesse</a:t>
            </a:r>
          </a:p>
          <a:p>
            <a:pPr/>
            <a:r>
              <a:t>Anomaaliate tuvastamine tarneahelas</a:t>
            </a:r>
          </a:p>
          <a:p>
            <a:pPr/>
            <a:r>
              <a:t>Ennustav hooldus transpordivahenditel</a:t>
            </a:r>
          </a:p>
          <a:p>
            <a:pPr/>
            <a:r>
              <a:t>Automaatne marsruudi optimeerimine vastavalt liiklusoludele ja ilmale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itle 1"/>
          <p:cNvSpPr txBox="1"/>
          <p:nvPr>
            <p:ph type="title"/>
          </p:nvPr>
        </p:nvSpPr>
        <p:spPr>
          <a:prstGeom prst="rect">
            <a:avLst/>
          </a:prstGeom>
        </p:spPr>
        <p:txBody>
          <a:bodyPr/>
          <a:lstStyle>
            <a:lvl1pPr defTabSz="786364">
              <a:defRPr spc="-51" sz="2580"/>
            </a:lvl1pPr>
          </a:lstStyle>
          <a:p>
            <a:pPr/>
            <a:r>
              <a:t>Klient-server arhitektuur</a:t>
            </a:r>
          </a:p>
        </p:txBody>
      </p:sp>
      <p:sp>
        <p:nvSpPr>
          <p:cNvPr id="205" name="Content Placeholder 2"/>
          <p:cNvSpPr txBox="1"/>
          <p:nvPr>
            <p:ph type="body" idx="1"/>
          </p:nvPr>
        </p:nvSpPr>
        <p:spPr>
          <a:xfrm>
            <a:off x="367139" y="1023748"/>
            <a:ext cx="8305380" cy="3873992"/>
          </a:xfrm>
          <a:prstGeom prst="rect">
            <a:avLst/>
          </a:prstGeom>
        </p:spPr>
        <p:txBody>
          <a:bodyPr/>
          <a:lstStyle/>
          <a:p>
            <a:pPr marL="0" indent="0" defTabSz="749789">
              <a:spcBef>
                <a:spcPts val="1300"/>
              </a:spcBef>
              <a:buSzTx/>
              <a:buNone/>
              <a:defRPr sz="1476"/>
            </a:pPr>
            <a:r>
              <a:t>Klient-server arhitektuur on üks levinumaid mudeleid arvutiprogrammide vahelises suhtluses. See on fundamentaalne kontseptsioon, millel põhinevad paljud tänapäeva süsteemid, sealhulgas veebiteenused, andmebaasid ja hajussüsteemid.</a:t>
            </a:r>
          </a:p>
          <a:p>
            <a:pPr marL="0" indent="0" defTabSz="749789">
              <a:spcBef>
                <a:spcPts val="2400"/>
              </a:spcBef>
              <a:buSzTx/>
              <a:buNone/>
              <a:defRPr sz="1476"/>
            </a:pPr>
            <a:r>
              <a:t>Põhimõte</a:t>
            </a:r>
          </a:p>
          <a:p>
            <a:pPr lvl="1" marL="499872" indent="0" defTabSz="749789">
              <a:spcBef>
                <a:spcPts val="1300"/>
              </a:spcBef>
              <a:defRPr sz="1476"/>
            </a:pPr>
            <a:r>
              <a:t> Klient-server arhitektuuris on rollid selgelt jaotatud: - </a:t>
            </a:r>
            <a:r>
              <a:rPr b="1">
                <a:latin typeface="+mj-lt"/>
                <a:ea typeface="+mj-ea"/>
                <a:cs typeface="+mj-cs"/>
                <a:sym typeface="Calibri"/>
              </a:rPr>
              <a:t>Server</a:t>
            </a:r>
            <a:r>
              <a:t> - pakub teenuseid, ressursse või funktsionaalsust - </a:t>
            </a:r>
            <a:r>
              <a:rPr b="1">
                <a:latin typeface="+mj-lt"/>
                <a:ea typeface="+mj-ea"/>
                <a:cs typeface="+mj-cs"/>
                <a:sym typeface="Calibri"/>
              </a:rPr>
              <a:t>Klient</a:t>
            </a:r>
            <a:r>
              <a:t> - kasutab serveri pakutavaid teenuseid</a:t>
            </a:r>
          </a:p>
          <a:p>
            <a:pPr lvl="1" marL="499872" indent="0" defTabSz="749789">
              <a:spcBef>
                <a:spcPts val="1300"/>
              </a:spcBef>
              <a:defRPr sz="1476"/>
            </a:pPr>
            <a:r>
              <a:t> Suhtlus toimub tavaliselt järgmiselt: </a:t>
            </a:r>
          </a:p>
          <a:p>
            <a:pPr lvl="2" marL="1070038" indent="-70294" defTabSz="749789">
              <a:spcBef>
                <a:spcPts val="1300"/>
              </a:spcBef>
              <a:buSzPct val="100000"/>
              <a:buAutoNum type="arabicPeriod" startAt="1"/>
              <a:defRPr sz="1476"/>
            </a:pPr>
            <a:r>
              <a:t> Klient algatab ühenduse, saates serverile päringu </a:t>
            </a:r>
          </a:p>
          <a:p>
            <a:pPr lvl="2" marL="1070038" indent="-70294" defTabSz="749789">
              <a:spcBef>
                <a:spcPts val="1300"/>
              </a:spcBef>
              <a:buSzPct val="100000"/>
              <a:buAutoNum type="arabicPeriod" startAt="1"/>
              <a:defRPr sz="1476"/>
            </a:pPr>
            <a:r>
              <a:t> Server töötleb päringu ja genereerib vastuse </a:t>
            </a:r>
          </a:p>
          <a:p>
            <a:pPr lvl="2" marL="1070038" indent="-70294" defTabSz="749789">
              <a:spcBef>
                <a:spcPts val="1300"/>
              </a:spcBef>
              <a:buSzPct val="100000"/>
              <a:buAutoNum type="arabicPeriod" startAt="1"/>
              <a:defRPr sz="1476"/>
            </a:pPr>
            <a:r>
              <a:t> Server saadab vastuse kliendile </a:t>
            </a:r>
          </a:p>
          <a:p>
            <a:pPr lvl="2" marL="1070038" indent="-70294" defTabSz="749789">
              <a:spcBef>
                <a:spcPts val="1300"/>
              </a:spcBef>
              <a:buSzPct val="100000"/>
              <a:buAutoNum type="arabicPeriod" startAt="1"/>
              <a:defRPr sz="1476"/>
            </a:pPr>
            <a:r>
              <a:t> Klient töötleb vastuse</a:t>
            </a:r>
          </a:p>
        </p:txBody>
      </p:sp>
      <p:grpSp>
        <p:nvGrpSpPr>
          <p:cNvPr id="208" name="Group"/>
          <p:cNvGrpSpPr/>
          <p:nvPr/>
        </p:nvGrpSpPr>
        <p:grpSpPr>
          <a:xfrm>
            <a:off x="6357127" y="2945622"/>
            <a:ext cx="2802032" cy="2213289"/>
            <a:chOff x="0" y="0"/>
            <a:chExt cx="2802030" cy="2213288"/>
          </a:xfrm>
        </p:grpSpPr>
        <p:sp>
          <p:nvSpPr>
            <p:cNvPr id="206" name="Rectangle"/>
            <p:cNvSpPr/>
            <p:nvPr/>
          </p:nvSpPr>
          <p:spPr>
            <a:xfrm>
              <a:off x="0" y="0"/>
              <a:ext cx="2802031" cy="2213289"/>
            </a:xfrm>
            <a:prstGeom prst="rect">
              <a:avLst/>
            </a:prstGeom>
            <a:solidFill>
              <a:srgbClr val="FFFFFF"/>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pic>
          <p:nvPicPr>
            <p:cNvPr id="207" name="Image" descr="Image"/>
            <p:cNvPicPr>
              <a:picLocks noChangeAspect="1"/>
            </p:cNvPicPr>
            <p:nvPr/>
          </p:nvPicPr>
          <p:blipFill>
            <a:blip r:embed="rId2">
              <a:extLst/>
            </a:blip>
            <a:stretch>
              <a:fillRect/>
            </a:stretch>
          </p:blipFill>
          <p:spPr>
            <a:xfrm>
              <a:off x="218407" y="237032"/>
              <a:ext cx="2269497" cy="1878555"/>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3"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834" name="Tulevikutrend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Tulevikutrendid</a:t>
            </a:r>
          </a:p>
        </p:txBody>
      </p:sp>
      <p:sp>
        <p:nvSpPr>
          <p:cNvPr id="835" name="Content Placeholder 2"/>
          <p:cNvSpPr txBox="1"/>
          <p:nvPr>
            <p:ph type="body" idx="1"/>
          </p:nvPr>
        </p:nvSpPr>
        <p:spPr>
          <a:xfrm>
            <a:off x="452437" y="1307328"/>
            <a:ext cx="8239126" cy="3667726"/>
          </a:xfrm>
          <a:prstGeom prst="rect">
            <a:avLst/>
          </a:prstGeom>
        </p:spPr>
        <p:txBody>
          <a:bodyPr/>
          <a:lstStyle/>
          <a:p>
            <a:pPr marL="0" indent="0" defTabSz="749789">
              <a:spcBef>
                <a:spcPts val="1300"/>
              </a:spcBef>
              <a:buSzTx/>
              <a:buNone/>
              <a:defRPr sz="1476"/>
            </a:pPr>
            <a:r>
              <a:t>Blockchain ja hajutatud süsteemid</a:t>
            </a:r>
          </a:p>
          <a:p>
            <a:pPr marL="0" indent="0" defTabSz="749789">
              <a:spcBef>
                <a:spcPts val="1300"/>
              </a:spcBef>
              <a:buSzTx/>
              <a:buNone/>
              <a:defRPr sz="1476"/>
            </a:pPr>
            <a:r>
              <a:t>Blockchain ja teised hajutatud süsteemid pakuvad uusi võimalusi usaldusväärse andmevahetuse jaoks.</a:t>
            </a:r>
          </a:p>
          <a:p>
            <a:pPr marL="0" indent="0" defTabSz="749789">
              <a:spcBef>
                <a:spcPts val="1300"/>
              </a:spcBef>
              <a:defRPr sz="1476"/>
            </a:pPr>
            <a:r>
              <a:t> Mõju programmide vahelisele suhtlusele</a:t>
            </a:r>
          </a:p>
          <a:p>
            <a:pPr marL="187452" indent="-187452" defTabSz="749789">
              <a:spcBef>
                <a:spcPts val="1300"/>
              </a:spcBef>
              <a:defRPr sz="1476"/>
            </a:pPr>
            <a:r>
              <a:t>Usaldusväärne andmevahetus </a:t>
            </a:r>
            <a:br/>
            <a:r>
              <a:t>- garanteeritud andmete terviklus</a:t>
            </a:r>
          </a:p>
          <a:p>
            <a:pPr marL="187452" indent="-187452" defTabSz="749789">
              <a:spcBef>
                <a:spcPts val="1300"/>
              </a:spcBef>
              <a:defRPr sz="1476"/>
            </a:pPr>
            <a:r>
              <a:t>Nutikad lepingud </a:t>
            </a:r>
            <a:br/>
            <a:r>
              <a:t>- automaatselt täidetavad lepingud</a:t>
            </a:r>
          </a:p>
          <a:p>
            <a:pPr marL="187452" indent="-187452" defTabSz="749789">
              <a:spcBef>
                <a:spcPts val="1300"/>
              </a:spcBef>
              <a:defRPr sz="1476"/>
            </a:pPr>
            <a:r>
              <a:t>Hajutatud identiteet </a:t>
            </a:r>
            <a:br/>
            <a:r>
              <a:t>- turvaline ja kontrollitav identiteet</a:t>
            </a:r>
          </a:p>
          <a:p>
            <a:pPr marL="187452" indent="-187452" defTabSz="749789">
              <a:spcBef>
                <a:spcPts val="1300"/>
              </a:spcBef>
              <a:defRPr sz="1476"/>
            </a:pPr>
            <a:r>
              <a:t>Jälgitavus </a:t>
            </a:r>
            <a:br/>
            <a:r>
              <a:t>- täielik auditijälg kõigist toimingutest</a:t>
            </a:r>
          </a:p>
        </p:txBody>
      </p:sp>
    </p:spTree>
  </p:cSld>
  <p:clrMapOvr>
    <a:masterClrMapping/>
  </p:clrMapOvr>
  <p:transition xmlns:p14="http://schemas.microsoft.com/office/powerpoint/2010/main" spd="med" advClick="1"/>
</p:sld>
</file>

<file path=ppt/slides/slide1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7"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838" name="Tulevikutrend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Tulevikutrendid</a:t>
            </a:r>
          </a:p>
        </p:txBody>
      </p:sp>
      <p:sp>
        <p:nvSpPr>
          <p:cNvPr id="839" name="Content Placeholder 2"/>
          <p:cNvSpPr txBox="1"/>
          <p:nvPr>
            <p:ph type="body" idx="1"/>
          </p:nvPr>
        </p:nvSpPr>
        <p:spPr>
          <a:xfrm>
            <a:off x="452437" y="1307328"/>
            <a:ext cx="8239126" cy="3667726"/>
          </a:xfrm>
          <a:prstGeom prst="rect">
            <a:avLst/>
          </a:prstGeom>
        </p:spPr>
        <p:txBody>
          <a:bodyPr/>
          <a:lstStyle/>
          <a:p>
            <a:pPr marL="0" indent="0">
              <a:buSzTx/>
              <a:buNone/>
            </a:pPr>
            <a:r>
              <a:t>Näide blockchaini kasutusest:</a:t>
            </a:r>
          </a:p>
          <a:p>
            <a:pPr marL="0" indent="0">
              <a:buSzTx/>
              <a:buNone/>
            </a:pPr>
            <a:r>
              <a:t>Tarneahela jälgitavus blockchain’i abil</a:t>
            </a:r>
          </a:p>
          <a:p>
            <a:pPr/>
            <a:r>
              <a:t>Nutikad lepingud automaatseks arveldamiseks</a:t>
            </a:r>
          </a:p>
          <a:p>
            <a:pPr/>
            <a:r>
              <a:t>Hajutatud identiteet saadetiste autentsuse kinnitamiseks</a:t>
            </a:r>
          </a:p>
          <a:p>
            <a:pPr/>
            <a:r>
              <a:t>Dokumentide (nt tollidokumendid) turvaline jagamine</a:t>
            </a:r>
          </a:p>
        </p:txBody>
      </p:sp>
    </p:spTree>
  </p:cSld>
  <p:clrMapOvr>
    <a:masterClrMapping/>
  </p:clrMapOvr>
  <p:transition xmlns:p14="http://schemas.microsoft.com/office/powerpoint/2010/main" spd="med" advClick="1"/>
</p:sld>
</file>

<file path=ppt/slides/slide1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1"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842" name="Tulevikutrend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Tulevikutrendid</a:t>
            </a:r>
          </a:p>
        </p:txBody>
      </p:sp>
      <p:sp>
        <p:nvSpPr>
          <p:cNvPr id="843" name="Content Placeholder 2"/>
          <p:cNvSpPr txBox="1"/>
          <p:nvPr>
            <p:ph type="body" idx="1"/>
          </p:nvPr>
        </p:nvSpPr>
        <p:spPr>
          <a:xfrm>
            <a:off x="452437" y="1307328"/>
            <a:ext cx="8239126" cy="3667726"/>
          </a:xfrm>
          <a:prstGeom prst="rect">
            <a:avLst/>
          </a:prstGeom>
        </p:spPr>
        <p:txBody>
          <a:bodyPr/>
          <a:lstStyle/>
          <a:p>
            <a:pPr marL="0" indent="0" defTabSz="905233">
              <a:buSzTx/>
              <a:buNone/>
              <a:defRPr sz="1782"/>
            </a:pPr>
            <a:r>
              <a:t>Kvantarvutus</a:t>
            </a:r>
          </a:p>
          <a:p>
            <a:pPr marL="0" indent="0" defTabSz="905233">
              <a:buSzTx/>
              <a:buNone/>
              <a:defRPr sz="1782"/>
            </a:pPr>
            <a:r>
              <a:t>Kvantarvutus võib tulevikus oluliselt mõjutada krüptograafiat ja andmetöötlust.</a:t>
            </a:r>
          </a:p>
          <a:p>
            <a:pPr marL="0" indent="0" defTabSz="905233">
              <a:buSzTx/>
              <a:buNone/>
              <a:defRPr sz="1782"/>
            </a:pPr>
            <a:r>
              <a:t>Mõju programmide vahelisele suhtlusele</a:t>
            </a:r>
          </a:p>
          <a:p>
            <a:pPr marL="226313" indent="-226313" defTabSz="905233">
              <a:defRPr sz="1782"/>
            </a:pPr>
            <a:r>
              <a:t>Kvantturvaline krüptograafia </a:t>
            </a:r>
            <a:br/>
            <a:r>
              <a:t>- uued krüptograafilised meetodid</a:t>
            </a:r>
          </a:p>
          <a:p>
            <a:pPr marL="226313" indent="-226313" defTabSz="905233">
              <a:defRPr sz="1782"/>
            </a:pPr>
            <a:r>
              <a:t>Kiirem andmetöötlus </a:t>
            </a:r>
            <a:br/>
            <a:r>
              <a:t>- teatud probleemide kiirem lahendamine</a:t>
            </a:r>
          </a:p>
          <a:p>
            <a:pPr marL="226313" indent="-226313" defTabSz="905233">
              <a:defRPr sz="1782"/>
            </a:pPr>
            <a:r>
              <a:t>Uued algoritmid </a:t>
            </a:r>
            <a:br/>
            <a:r>
              <a:t>- uued võimalused optimeerimisprobleemide lahendamiseks</a:t>
            </a:r>
          </a:p>
        </p:txBody>
      </p:sp>
    </p:spTree>
  </p:cSld>
  <p:clrMapOvr>
    <a:masterClrMapping/>
  </p:clrMapOvr>
  <p:transition xmlns:p14="http://schemas.microsoft.com/office/powerpoint/2010/main" spd="med" advClick="1"/>
</p:sld>
</file>

<file path=ppt/slides/slide1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5" name="Title 1"/>
          <p:cNvSpPr txBox="1"/>
          <p:nvPr>
            <p:ph type="title"/>
          </p:nvPr>
        </p:nvSpPr>
        <p:spPr>
          <a:prstGeom prst="rect">
            <a:avLst/>
          </a:prstGeom>
        </p:spPr>
        <p:txBody>
          <a:bodyPr/>
          <a:lstStyle>
            <a:lvl1pPr defTabSz="786364">
              <a:defRPr spc="-51" sz="2580"/>
            </a:lvl1pPr>
          </a:lstStyle>
          <a:p>
            <a:pPr/>
            <a:r>
              <a:t>Kaasaegsed trendid ja tehnoloogiad</a:t>
            </a:r>
          </a:p>
        </p:txBody>
      </p:sp>
      <p:sp>
        <p:nvSpPr>
          <p:cNvPr id="846" name="Tulevikutrend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Tulevikutrendid</a:t>
            </a:r>
          </a:p>
        </p:txBody>
      </p:sp>
      <p:sp>
        <p:nvSpPr>
          <p:cNvPr id="847" name="Content Placeholder 2"/>
          <p:cNvSpPr txBox="1"/>
          <p:nvPr>
            <p:ph type="body" idx="1"/>
          </p:nvPr>
        </p:nvSpPr>
        <p:spPr>
          <a:xfrm>
            <a:off x="452437" y="1307328"/>
            <a:ext cx="8239126" cy="3667726"/>
          </a:xfrm>
          <a:prstGeom prst="rect">
            <a:avLst/>
          </a:prstGeom>
        </p:spPr>
        <p:txBody>
          <a:bodyPr/>
          <a:lstStyle/>
          <a:p>
            <a:pPr marL="0" indent="0">
              <a:buSzTx/>
              <a:buNone/>
            </a:pPr>
            <a:r>
              <a:t>Kvantarvutuse mõju ettevõttes:</a:t>
            </a:r>
          </a:p>
          <a:p>
            <a:pPr marL="0" indent="0"/>
            <a:r>
              <a:t> Kvantturvaline andmevahetus tundlike andmete jaoks</a:t>
            </a:r>
          </a:p>
          <a:p>
            <a:pPr/>
            <a:r>
              <a:t>Keerukate marsruutimisprobleemide kiirem lahendamine</a:t>
            </a:r>
          </a:p>
          <a:p>
            <a:pPr/>
            <a:r>
              <a:t>Uued optimeerimisalgoritmid tarneahela planeerimiseks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0" name="Image" descr="Image"/>
          <p:cNvPicPr>
            <a:picLocks noChangeAspect="1"/>
          </p:cNvPicPr>
          <p:nvPr/>
        </p:nvPicPr>
        <p:blipFill>
          <a:blip r:embed="rId2">
            <a:extLst/>
          </a:blip>
          <a:stretch>
            <a:fillRect/>
          </a:stretch>
        </p:blipFill>
        <p:spPr>
          <a:xfrm>
            <a:off x="5021432" y="1444043"/>
            <a:ext cx="4524951" cy="2545286"/>
          </a:xfrm>
          <a:prstGeom prst="rect">
            <a:avLst/>
          </a:prstGeom>
          <a:ln w="12700">
            <a:miter lim="400000"/>
          </a:ln>
        </p:spPr>
      </p:pic>
      <p:sp>
        <p:nvSpPr>
          <p:cNvPr id="211" name="Title 1"/>
          <p:cNvSpPr txBox="1"/>
          <p:nvPr>
            <p:ph type="title"/>
          </p:nvPr>
        </p:nvSpPr>
        <p:spPr>
          <a:prstGeom prst="rect">
            <a:avLst/>
          </a:prstGeom>
        </p:spPr>
        <p:txBody>
          <a:bodyPr/>
          <a:lstStyle>
            <a:lvl1pPr defTabSz="786364">
              <a:defRPr spc="-51" sz="2580"/>
            </a:lvl1pPr>
          </a:lstStyle>
          <a:p>
            <a:pPr/>
            <a:r>
              <a:t>Klient-server arhitektuur</a:t>
            </a:r>
          </a:p>
        </p:txBody>
      </p:sp>
      <p:sp>
        <p:nvSpPr>
          <p:cNvPr id="212" name="Content Placeholder 2"/>
          <p:cNvSpPr txBox="1"/>
          <p:nvPr>
            <p:ph type="body" idx="1"/>
          </p:nvPr>
        </p:nvSpPr>
        <p:spPr>
          <a:xfrm>
            <a:off x="227179" y="1012084"/>
            <a:ext cx="4933925" cy="3873992"/>
          </a:xfrm>
          <a:prstGeom prst="rect">
            <a:avLst/>
          </a:prstGeom>
        </p:spPr>
        <p:txBody>
          <a:bodyPr/>
          <a:lstStyle/>
          <a:p>
            <a:pPr marL="0" indent="0" defTabSz="640063">
              <a:spcBef>
                <a:spcPts val="2100"/>
              </a:spcBef>
              <a:buSzTx/>
              <a:buNone/>
              <a:defRPr sz="1260"/>
            </a:pPr>
            <a:r>
              <a:t>Eelised</a:t>
            </a:r>
          </a:p>
          <a:p>
            <a:pPr lvl="1" marL="586740" indent="-160019" defTabSz="640063">
              <a:spcBef>
                <a:spcPts val="1100"/>
              </a:spcBef>
              <a:defRPr sz="1260"/>
            </a:pPr>
            <a:r>
              <a:t>Selge rollide jaotus - vastutus on selgelt jagatud</a:t>
            </a:r>
          </a:p>
          <a:p>
            <a:pPr lvl="1" marL="586740" indent="-160019" defTabSz="640063">
              <a:spcBef>
                <a:spcPts val="1100"/>
              </a:spcBef>
              <a:defRPr sz="1260"/>
            </a:pPr>
            <a:r>
              <a:t>Tsentraliseeritud ressursid - andmed ja teenused on koondatud</a:t>
            </a:r>
          </a:p>
          <a:p>
            <a:pPr lvl="1" marL="586740" indent="-160019" defTabSz="640063">
              <a:spcBef>
                <a:spcPts val="1100"/>
              </a:spcBef>
              <a:defRPr sz="1260"/>
            </a:pPr>
            <a:r>
              <a:t>Skaleeritavus - servereid saab lisada vastavalt vajadusele</a:t>
            </a:r>
          </a:p>
          <a:p>
            <a:pPr lvl="1" marL="586740" indent="-160019" defTabSz="640063">
              <a:spcBef>
                <a:spcPts val="1100"/>
              </a:spcBef>
              <a:defRPr sz="1260"/>
            </a:pPr>
            <a:r>
              <a:t>Turvalisus - ligipääsu saab kontrollida tsentraalselt</a:t>
            </a:r>
          </a:p>
          <a:p>
            <a:pPr marL="0" indent="0" defTabSz="640063">
              <a:spcBef>
                <a:spcPts val="2100"/>
              </a:spcBef>
              <a:buSzTx/>
              <a:buNone/>
              <a:defRPr sz="1260"/>
            </a:pPr>
            <a:r>
              <a:t>Puudused</a:t>
            </a:r>
          </a:p>
          <a:p>
            <a:pPr lvl="1" marL="586740" indent="-160019" defTabSz="640063">
              <a:spcBef>
                <a:spcPts val="1100"/>
              </a:spcBef>
              <a:defRPr sz="1260"/>
            </a:pPr>
            <a:r>
              <a:t>Üksikpunkti rike (single point of failure) - serveri tõrge mõjutab kõiki kliente</a:t>
            </a:r>
          </a:p>
          <a:p>
            <a:pPr lvl="1" marL="586740" indent="-160019" defTabSz="640063">
              <a:spcBef>
                <a:spcPts val="1100"/>
              </a:spcBef>
              <a:defRPr sz="1260"/>
            </a:pPr>
            <a:r>
              <a:t>Võrgulatents - suhtlus võib olla aeglane kaugete klientide puhul</a:t>
            </a:r>
          </a:p>
          <a:p>
            <a:pPr lvl="1" marL="586740" indent="-160019" defTabSz="640063">
              <a:spcBef>
                <a:spcPts val="1100"/>
              </a:spcBef>
              <a:defRPr sz="1260"/>
            </a:pPr>
            <a:r>
              <a:t>Ressursside piiratus - server võib ülekoormatud saada</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Title 1"/>
          <p:cNvSpPr txBox="1"/>
          <p:nvPr>
            <p:ph type="title"/>
          </p:nvPr>
        </p:nvSpPr>
        <p:spPr>
          <a:xfrm>
            <a:off x="452437" y="129753"/>
            <a:ext cx="8239126" cy="537437"/>
          </a:xfrm>
          <a:prstGeom prst="rect">
            <a:avLst/>
          </a:prstGeom>
        </p:spPr>
        <p:txBody>
          <a:bodyPr/>
          <a:lstStyle>
            <a:lvl1pPr defTabSz="786364">
              <a:defRPr spc="-51" sz="2580"/>
            </a:lvl1pPr>
          </a:lstStyle>
          <a:p>
            <a:pPr/>
            <a:r>
              <a:t>Klient-server arhitektuur</a:t>
            </a:r>
          </a:p>
        </p:txBody>
      </p:sp>
      <p:sp>
        <p:nvSpPr>
          <p:cNvPr id="215" name="Content Placeholder 2"/>
          <p:cNvSpPr txBox="1"/>
          <p:nvPr>
            <p:ph type="body" idx="1"/>
          </p:nvPr>
        </p:nvSpPr>
        <p:spPr>
          <a:xfrm>
            <a:off x="349330" y="708839"/>
            <a:ext cx="4628470" cy="4458673"/>
          </a:xfrm>
          <a:prstGeom prst="rect">
            <a:avLst/>
          </a:prstGeom>
        </p:spPr>
        <p:txBody>
          <a:bodyPr/>
          <a:lstStyle/>
          <a:p>
            <a:pPr marL="0" indent="0">
              <a:spcBef>
                <a:spcPts val="3000"/>
              </a:spcBef>
              <a:buSzTx/>
              <a:buNone/>
            </a:pPr>
            <a:r>
              <a:t>Näide:</a:t>
            </a:r>
          </a:p>
          <a:p>
            <a:pPr marL="0" indent="0">
              <a:buSzTx/>
              <a:buNone/>
            </a:pPr>
            <a:r>
              <a:t>Logistika ettevõtte keskne tellimuste haldussüsteem (server) suhtleb erinevate klientrakendustega: </a:t>
            </a:r>
          </a:p>
          <a:p>
            <a:pPr marL="0" indent="0">
              <a:buSzTx/>
              <a:buNone/>
            </a:pPr>
            <a:r>
              <a:t>- Laotöötajate mobiilirakendused</a:t>
            </a:r>
            <a:br/>
            <a:br/>
            <a:r>
              <a:t>- Autojuhtide navigatsioonisüsteemid</a:t>
            </a:r>
            <a:br/>
            <a:br/>
            <a:r>
              <a:t>- Klientide veebiliides tellimuste jälgimiseks</a:t>
            </a:r>
            <a:br/>
            <a:br/>
          </a:p>
        </p:txBody>
      </p:sp>
      <p:pic>
        <p:nvPicPr>
          <p:cNvPr id="216" name="Image" descr="Image"/>
          <p:cNvPicPr>
            <a:picLocks noChangeAspect="1"/>
          </p:cNvPicPr>
          <p:nvPr/>
        </p:nvPicPr>
        <p:blipFill>
          <a:blip r:embed="rId2">
            <a:extLst/>
          </a:blip>
          <a:stretch>
            <a:fillRect/>
          </a:stretch>
        </p:blipFill>
        <p:spPr>
          <a:xfrm>
            <a:off x="4780905" y="674590"/>
            <a:ext cx="4518203" cy="2541490"/>
          </a:xfrm>
          <a:prstGeom prst="rect">
            <a:avLst/>
          </a:prstGeom>
          <a:ln w="12700">
            <a:miter lim="400000"/>
          </a:ln>
        </p:spPr>
      </p:pic>
      <p:sp>
        <p:nvSpPr>
          <p:cNvPr id="217" name="- Partnerite süsteemid automaatseks andmevahetuseks"/>
          <p:cNvSpPr txBox="1"/>
          <p:nvPr/>
        </p:nvSpPr>
        <p:spPr>
          <a:xfrm>
            <a:off x="324791" y="3758145"/>
            <a:ext cx="5783525" cy="3805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377">
              <a:lnSpc>
                <a:spcPct val="90000"/>
              </a:lnSpc>
              <a:spcBef>
                <a:spcPts val="1600"/>
              </a:spcBef>
              <a:defRPr>
                <a:solidFill>
                  <a:srgbClr val="FFFFFF"/>
                </a:solidFill>
                <a:latin typeface="Chalkboard"/>
                <a:ea typeface="Chalkboard"/>
                <a:cs typeface="Chalkboard"/>
                <a:sym typeface="Chalkboard"/>
              </a:defRPr>
            </a:lvl1pPr>
          </a:lstStyle>
          <a:p>
            <a:pPr/>
            <a:r>
              <a:t>- Partnerite süsteemid automaatseks andmevahetuseks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itle 1"/>
          <p:cNvSpPr txBox="1"/>
          <p:nvPr>
            <p:ph type="title"/>
          </p:nvPr>
        </p:nvSpPr>
        <p:spPr>
          <a:xfrm>
            <a:off x="452437" y="164743"/>
            <a:ext cx="8239126" cy="537437"/>
          </a:xfrm>
          <a:prstGeom prst="rect">
            <a:avLst/>
          </a:prstGeom>
        </p:spPr>
        <p:txBody>
          <a:bodyPr/>
          <a:lstStyle>
            <a:lvl1pPr defTabSz="786364">
              <a:defRPr spc="-51" sz="2580"/>
            </a:lvl1pPr>
          </a:lstStyle>
          <a:p>
            <a:pPr/>
            <a:r>
              <a:t>Hajussüsteemid</a:t>
            </a:r>
          </a:p>
        </p:txBody>
      </p:sp>
      <p:sp>
        <p:nvSpPr>
          <p:cNvPr id="220" name="Content Placeholder 2"/>
          <p:cNvSpPr txBox="1"/>
          <p:nvPr>
            <p:ph type="body" sz="half" idx="1"/>
          </p:nvPr>
        </p:nvSpPr>
        <p:spPr>
          <a:xfrm>
            <a:off x="315524" y="1186802"/>
            <a:ext cx="4773865" cy="3897920"/>
          </a:xfrm>
          <a:prstGeom prst="rect">
            <a:avLst/>
          </a:prstGeom>
        </p:spPr>
        <p:txBody>
          <a:bodyPr/>
          <a:lstStyle/>
          <a:p>
            <a:pPr marL="0" indent="0" defTabSz="822939">
              <a:spcBef>
                <a:spcPts val="1500"/>
              </a:spcBef>
              <a:buSzTx/>
              <a:buNone/>
              <a:defRPr sz="1619"/>
            </a:pPr>
          </a:p>
          <a:p>
            <a:pPr marL="0" indent="0" defTabSz="822939">
              <a:spcBef>
                <a:spcPts val="1500"/>
              </a:spcBef>
              <a:buSzTx/>
              <a:buNone/>
              <a:defRPr sz="1619"/>
            </a:pPr>
            <a:r>
              <a:t>Põhiomadused</a:t>
            </a:r>
          </a:p>
          <a:p>
            <a:pPr marL="205739" indent="-205739" defTabSz="822939">
              <a:spcBef>
                <a:spcPts val="1500"/>
              </a:spcBef>
              <a:defRPr sz="1619"/>
            </a:pPr>
            <a:r>
              <a:t>Hajutatus - komponendid töötavad erinevates arvutites</a:t>
            </a:r>
          </a:p>
          <a:p>
            <a:pPr marL="205739" indent="-205739" defTabSz="822939">
              <a:spcBef>
                <a:spcPts val="1500"/>
              </a:spcBef>
              <a:defRPr sz="1619"/>
            </a:pPr>
            <a:r>
              <a:t>Autonoomsus - komponendid töötavad iseseisvalt</a:t>
            </a:r>
          </a:p>
          <a:p>
            <a:pPr marL="205739" indent="-205739" defTabSz="822939">
              <a:spcBef>
                <a:spcPts val="1500"/>
              </a:spcBef>
              <a:defRPr sz="1619"/>
            </a:pPr>
            <a:r>
              <a:t>Läbipaistvus - süsteemi keerukus on kasutaja eest varjatud</a:t>
            </a:r>
          </a:p>
          <a:p>
            <a:pPr marL="205739" indent="-205739" defTabSz="822939">
              <a:spcBef>
                <a:spcPts val="1500"/>
              </a:spcBef>
              <a:defRPr sz="1619"/>
            </a:pPr>
            <a:r>
              <a:t>Skaleeritavus - süsteemi saab laiendada lisades uusi komponente</a:t>
            </a:r>
          </a:p>
          <a:p>
            <a:pPr marL="205739" indent="-205739" defTabSz="822939">
              <a:spcBef>
                <a:spcPts val="1500"/>
              </a:spcBef>
              <a:defRPr sz="1619"/>
            </a:pPr>
            <a:r>
              <a:t>Tõrkekindlus - ühe komponendi rike ei põhjusta kogu süsteemi riket</a:t>
            </a:r>
          </a:p>
        </p:txBody>
      </p:sp>
      <p:pic>
        <p:nvPicPr>
          <p:cNvPr id="221" name="Image" descr="Image"/>
          <p:cNvPicPr>
            <a:picLocks noChangeAspect="1"/>
          </p:cNvPicPr>
          <p:nvPr/>
        </p:nvPicPr>
        <p:blipFill>
          <a:blip r:embed="rId3">
            <a:extLst/>
          </a:blip>
          <a:stretch>
            <a:fillRect/>
          </a:stretch>
        </p:blipFill>
        <p:spPr>
          <a:xfrm>
            <a:off x="5144866" y="1502502"/>
            <a:ext cx="4052854" cy="3675988"/>
          </a:xfrm>
          <a:prstGeom prst="rect">
            <a:avLst/>
          </a:prstGeom>
          <a:ln w="12700">
            <a:miter lim="400000"/>
          </a:ln>
        </p:spPr>
      </p:pic>
      <p:sp>
        <p:nvSpPr>
          <p:cNvPr id="222" name="Hajussüsteem on arvutisüsteem, mille komponendid asuvad erinevates arvutites ja suhtlevad omavahel võrgu kaudu, kuid kasutajale näivad ühtse süsteemina."/>
          <p:cNvSpPr txBox="1"/>
          <p:nvPr/>
        </p:nvSpPr>
        <p:spPr>
          <a:xfrm>
            <a:off x="248899" y="830665"/>
            <a:ext cx="8646203" cy="6437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377">
              <a:lnSpc>
                <a:spcPct val="90000"/>
              </a:lnSpc>
              <a:spcBef>
                <a:spcPts val="1600"/>
              </a:spcBef>
              <a:defRPr>
                <a:solidFill>
                  <a:srgbClr val="FFFFFF"/>
                </a:solidFill>
                <a:latin typeface="Chalkboard"/>
                <a:ea typeface="Chalkboard"/>
                <a:cs typeface="Chalkboard"/>
                <a:sym typeface="Chalkboard"/>
              </a:defRPr>
            </a:lvl1pPr>
          </a:lstStyle>
          <a:p>
            <a:pPr/>
            <a:r>
              <a:t>Hajussüsteem on arvutisüsteem, mille komponendid asuvad erinevates arvutites ja suhtlevad omavahel võrgu kaudu, kuid kasutajale näivad ühtse süsteemina.</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722312" y="3305176"/>
            <a:ext cx="7772401" cy="1021556"/>
          </a:xfrm>
          <a:prstGeom prst="rect">
            <a:avLst/>
          </a:prstGeom>
        </p:spPr>
        <p:txBody>
          <a:bodyPr/>
          <a:lstStyle>
            <a:lvl1pPr defTabSz="277749">
              <a:defRPr sz="2430"/>
            </a:lvl1pPr>
          </a:lstStyle>
          <a:p>
            <a:pPr/>
            <a:r>
              <a:t>Sissejuhatus arvutiprogrammide suhtlusse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Title 1"/>
          <p:cNvSpPr txBox="1"/>
          <p:nvPr>
            <p:ph type="title"/>
          </p:nvPr>
        </p:nvSpPr>
        <p:spPr>
          <a:prstGeom prst="rect">
            <a:avLst/>
          </a:prstGeom>
        </p:spPr>
        <p:txBody>
          <a:bodyPr/>
          <a:lstStyle>
            <a:lvl1pPr defTabSz="786364">
              <a:defRPr spc="-51" sz="2580"/>
            </a:lvl1pPr>
          </a:lstStyle>
          <a:p>
            <a:pPr/>
            <a:r>
              <a:t>Hajussüsteemid</a:t>
            </a:r>
          </a:p>
        </p:txBody>
      </p:sp>
      <p:sp>
        <p:nvSpPr>
          <p:cNvPr id="227" name="Content Placeholder 2"/>
          <p:cNvSpPr txBox="1"/>
          <p:nvPr>
            <p:ph type="body" idx="1"/>
          </p:nvPr>
        </p:nvSpPr>
        <p:spPr>
          <a:xfrm>
            <a:off x="333019" y="1064338"/>
            <a:ext cx="8295852" cy="3897919"/>
          </a:xfrm>
          <a:prstGeom prst="rect">
            <a:avLst/>
          </a:prstGeom>
        </p:spPr>
        <p:txBody>
          <a:bodyPr/>
          <a:lstStyle/>
          <a:p>
            <a:pPr marL="0" indent="0">
              <a:spcBef>
                <a:spcPts val="3000"/>
              </a:spcBef>
              <a:buSzTx/>
              <a:buNone/>
            </a:pPr>
            <a:r>
              <a:t>Väljakutsed</a:t>
            </a:r>
          </a:p>
          <a:p>
            <a:pPr/>
            <a:r>
              <a:t>Võrguprobleemid - latents, ebausaldusväärsus, ribalaiuse piirangud</a:t>
            </a:r>
          </a:p>
          <a:p>
            <a:pPr/>
            <a:r>
              <a:t>Koordineerimine - komponentide tegevuse sünkroniseerimine</a:t>
            </a:r>
          </a:p>
          <a:p>
            <a:pPr/>
            <a:r>
              <a:t>Järjepidevus - andmete järjepidevuse tagamine kõigis komponentides</a:t>
            </a:r>
          </a:p>
          <a:p>
            <a:pPr/>
            <a:r>
              <a:t>Turvalisus - hajutatud süsteemi kaitsmine on keerulisem</a:t>
            </a:r>
          </a:p>
        </p:txBody>
      </p:sp>
      <p:pic>
        <p:nvPicPr>
          <p:cNvPr id="228" name="Image" descr="Image"/>
          <p:cNvPicPr>
            <a:picLocks noChangeAspect="1"/>
          </p:cNvPicPr>
          <p:nvPr/>
        </p:nvPicPr>
        <p:blipFill>
          <a:blip r:embed="rId2">
            <a:extLst/>
          </a:blip>
          <a:stretch>
            <a:fillRect/>
          </a:stretch>
        </p:blipFill>
        <p:spPr>
          <a:xfrm>
            <a:off x="1759020" y="3327375"/>
            <a:ext cx="5443851" cy="1836169"/>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Title 1"/>
          <p:cNvSpPr txBox="1"/>
          <p:nvPr>
            <p:ph type="title"/>
          </p:nvPr>
        </p:nvSpPr>
        <p:spPr>
          <a:prstGeom prst="rect">
            <a:avLst/>
          </a:prstGeom>
        </p:spPr>
        <p:txBody>
          <a:bodyPr/>
          <a:lstStyle>
            <a:lvl1pPr defTabSz="786364">
              <a:defRPr spc="-51" sz="2580"/>
            </a:lvl1pPr>
          </a:lstStyle>
          <a:p>
            <a:pPr/>
            <a:r>
              <a:t>Hajussüsteemid</a:t>
            </a:r>
          </a:p>
        </p:txBody>
      </p:sp>
      <p:sp>
        <p:nvSpPr>
          <p:cNvPr id="231" name="Content Placeholder 2"/>
          <p:cNvSpPr txBox="1"/>
          <p:nvPr>
            <p:ph type="body" idx="1"/>
          </p:nvPr>
        </p:nvSpPr>
        <p:spPr>
          <a:xfrm>
            <a:off x="333019" y="1064338"/>
            <a:ext cx="5879236" cy="3985056"/>
          </a:xfrm>
          <a:prstGeom prst="rect">
            <a:avLst/>
          </a:prstGeom>
        </p:spPr>
        <p:txBody>
          <a:bodyPr/>
          <a:lstStyle/>
          <a:p>
            <a:pPr marL="0" indent="0">
              <a:spcBef>
                <a:spcPts val="3000"/>
              </a:spcBef>
              <a:buSzTx/>
              <a:buNone/>
            </a:pPr>
            <a:r>
              <a:t>Näide:</a:t>
            </a:r>
          </a:p>
          <a:p>
            <a:pPr marL="0" indent="0">
              <a:buSzTx/>
              <a:buNone/>
            </a:pPr>
            <a:r>
              <a:t>Globaalne logistika ettevõte, mille süsteemid on jaotatud erinevate piirkondade vahel: </a:t>
            </a:r>
          </a:p>
          <a:p>
            <a:pPr lvl="1" marL="0" indent="457200">
              <a:buSzTx/>
              <a:buNone/>
            </a:pPr>
            <a:r>
              <a:t>- Iga piirkond haldab oma lao- ja transpordisüsteeme </a:t>
            </a:r>
          </a:p>
          <a:p>
            <a:pPr lvl="1" marL="0" indent="457200">
              <a:buSzTx/>
              <a:buNone/>
            </a:pPr>
            <a:r>
              <a:t>- Keskne süsteem koordineerib globaalseid operatsioone </a:t>
            </a:r>
          </a:p>
          <a:p>
            <a:pPr lvl="1" marL="0" indent="457200">
              <a:buSzTx/>
              <a:buNone/>
            </a:pPr>
            <a:r>
              <a:t>- Andmed sünkroniseeritakse piirkondade vahel </a:t>
            </a:r>
          </a:p>
          <a:p>
            <a:pPr lvl="1" marL="0" indent="457200">
              <a:buSzTx/>
              <a:buNone/>
            </a:pPr>
            <a:r>
              <a:t>- Kliendid näevad ühtset vaadet olenemata sellest, millises piirkonnas nende kaup asub</a:t>
            </a:r>
          </a:p>
        </p:txBody>
      </p:sp>
      <p:pic>
        <p:nvPicPr>
          <p:cNvPr id="232" name="Image" descr="Image"/>
          <p:cNvPicPr>
            <a:picLocks noChangeAspect="1"/>
          </p:cNvPicPr>
          <p:nvPr/>
        </p:nvPicPr>
        <p:blipFill>
          <a:blip r:embed="rId2">
            <a:extLst/>
          </a:blip>
          <a:stretch>
            <a:fillRect/>
          </a:stretch>
        </p:blipFill>
        <p:spPr>
          <a:xfrm>
            <a:off x="5930683" y="1428114"/>
            <a:ext cx="3183900" cy="275049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Title 1"/>
          <p:cNvSpPr txBox="1"/>
          <p:nvPr>
            <p:ph type="title"/>
          </p:nvPr>
        </p:nvSpPr>
        <p:spPr>
          <a:prstGeom prst="rect">
            <a:avLst/>
          </a:prstGeom>
        </p:spPr>
        <p:txBody>
          <a:bodyPr/>
          <a:lstStyle>
            <a:lvl1pPr defTabSz="786364">
              <a:defRPr spc="-51" sz="2580"/>
            </a:lvl1pPr>
          </a:lstStyle>
          <a:p>
            <a:pPr/>
            <a:r>
              <a:t>Sünkroonne vs asünkroonne suhtlus</a:t>
            </a:r>
          </a:p>
        </p:txBody>
      </p:sp>
      <p:sp>
        <p:nvSpPr>
          <p:cNvPr id="235" name="Content Placeholder 2"/>
          <p:cNvSpPr txBox="1"/>
          <p:nvPr>
            <p:ph type="body" idx="1"/>
          </p:nvPr>
        </p:nvSpPr>
        <p:spPr>
          <a:xfrm>
            <a:off x="361452" y="1023747"/>
            <a:ext cx="8482447" cy="3898777"/>
          </a:xfrm>
          <a:prstGeom prst="rect">
            <a:avLst/>
          </a:prstGeom>
        </p:spPr>
        <p:txBody>
          <a:bodyPr/>
          <a:lstStyle/>
          <a:p>
            <a:pPr marL="0" indent="0">
              <a:buSzTx/>
              <a:buNone/>
            </a:pPr>
            <a:r>
              <a:t>Arvutiprogrammide vahelises suhtluses on kaks peamist mudelit: sünkroonne ja asünkroonne suhtlus.</a:t>
            </a:r>
          </a:p>
          <a:p>
            <a:pPr marL="0" indent="0">
              <a:spcBef>
                <a:spcPts val="3000"/>
              </a:spcBef>
              <a:buSzTx/>
              <a:buNone/>
            </a:pPr>
            <a:r>
              <a:t>Sünkroonne suhtlus</a:t>
            </a:r>
          </a:p>
          <a:p>
            <a:pPr/>
            <a:r>
              <a:t>Põhimõte: </a:t>
            </a:r>
            <a:br/>
            <a:r>
              <a:t>Klient saadab päringu ja ootab vastust </a:t>
            </a:r>
            <a:br/>
            <a:r>
              <a:t>enne jätkamist</a:t>
            </a:r>
          </a:p>
          <a:p>
            <a:pPr/>
            <a:r>
              <a:t>Analoogia: Telefonikõne </a:t>
            </a:r>
            <a:br/>
            <a:r>
              <a:t>  - mõlemad osapooled on samaaegselt seotud</a:t>
            </a:r>
          </a:p>
        </p:txBody>
      </p:sp>
      <p:pic>
        <p:nvPicPr>
          <p:cNvPr id="236" name="Image" descr="Image"/>
          <p:cNvPicPr>
            <a:picLocks noChangeAspect="1"/>
          </p:cNvPicPr>
          <p:nvPr/>
        </p:nvPicPr>
        <p:blipFill>
          <a:blip r:embed="rId2">
            <a:extLst/>
          </a:blip>
          <a:stretch>
            <a:fillRect/>
          </a:stretch>
        </p:blipFill>
        <p:spPr>
          <a:xfrm>
            <a:off x="5869503" y="1641689"/>
            <a:ext cx="3323425" cy="2662894"/>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Title 1"/>
          <p:cNvSpPr txBox="1"/>
          <p:nvPr>
            <p:ph type="title"/>
          </p:nvPr>
        </p:nvSpPr>
        <p:spPr>
          <a:prstGeom prst="rect">
            <a:avLst/>
          </a:prstGeom>
        </p:spPr>
        <p:txBody>
          <a:bodyPr/>
          <a:lstStyle>
            <a:lvl1pPr defTabSz="786364">
              <a:defRPr spc="-51" sz="2580"/>
            </a:lvl1pPr>
          </a:lstStyle>
          <a:p>
            <a:pPr/>
            <a:r>
              <a:t>Sünkroonne vs asünkroonne suhtlus</a:t>
            </a:r>
          </a:p>
        </p:txBody>
      </p:sp>
      <p:sp>
        <p:nvSpPr>
          <p:cNvPr id="239" name="Content Placeholder 2"/>
          <p:cNvSpPr txBox="1"/>
          <p:nvPr>
            <p:ph type="body" idx="1"/>
          </p:nvPr>
        </p:nvSpPr>
        <p:spPr>
          <a:xfrm>
            <a:off x="361452" y="1023747"/>
            <a:ext cx="8482447" cy="3898777"/>
          </a:xfrm>
          <a:prstGeom prst="rect">
            <a:avLst/>
          </a:prstGeom>
        </p:spPr>
        <p:txBody>
          <a:bodyPr/>
          <a:lstStyle/>
          <a:p>
            <a:pPr marL="0" indent="0" defTabSz="886945">
              <a:buSzTx/>
              <a:buNone/>
              <a:defRPr sz="1746"/>
            </a:pPr>
            <a:r>
              <a:t>Arvutiprogrammide vahelises suhtluses on kaks peamist mudelit: sünkroonne ja asünkroonne suhtlus.</a:t>
            </a:r>
            <a:endParaRPr sz="1940"/>
          </a:p>
          <a:p>
            <a:pPr marL="0" indent="0" defTabSz="886945">
              <a:spcBef>
                <a:spcPts val="2900"/>
              </a:spcBef>
              <a:buSzTx/>
              <a:buNone/>
              <a:defRPr sz="1746">
                <a:latin typeface="+mj-lt"/>
                <a:ea typeface="+mj-ea"/>
                <a:cs typeface="+mj-cs"/>
                <a:sym typeface="Calibri"/>
              </a:defRPr>
            </a:pPr>
            <a:r>
              <a:rPr>
                <a:latin typeface="Chalkboard"/>
                <a:ea typeface="Chalkboard"/>
                <a:cs typeface="Chalkboard"/>
                <a:sym typeface="Chalkboard"/>
              </a:rPr>
              <a:t>Asünkroonne</a:t>
            </a:r>
            <a:r>
              <a:t> suhtlus</a:t>
            </a:r>
          </a:p>
          <a:p>
            <a:pPr marL="0" indent="0" defTabSz="886945">
              <a:buSzTx/>
              <a:buNone/>
              <a:defRPr sz="1746">
                <a:latin typeface="+mj-lt"/>
                <a:ea typeface="+mj-ea"/>
                <a:cs typeface="+mj-cs"/>
                <a:sym typeface="Calibri"/>
              </a:defRPr>
            </a:pPr>
            <a:r>
              <a:rPr>
                <a:latin typeface="Chalkboard"/>
                <a:ea typeface="Chalkboard"/>
                <a:cs typeface="Chalkboard"/>
                <a:sym typeface="Chalkboard"/>
              </a:rPr>
              <a:t>Põhimõte</a:t>
            </a:r>
            <a:r>
              <a:t>: </a:t>
            </a:r>
            <a:br/>
            <a:r>
              <a:rPr>
                <a:latin typeface="Chalkboard"/>
                <a:ea typeface="Chalkboard"/>
                <a:cs typeface="Chalkboard"/>
                <a:sym typeface="Chalkboard"/>
              </a:rPr>
              <a:t>Klient saadab päringu ja jätkab tööd </a:t>
            </a:r>
            <a:br>
              <a:rPr>
                <a:latin typeface="Chalkboard"/>
                <a:ea typeface="Chalkboard"/>
                <a:cs typeface="Chalkboard"/>
                <a:sym typeface="Chalkboard"/>
              </a:rPr>
            </a:br>
            <a:r>
              <a:rPr>
                <a:latin typeface="Chalkboard"/>
                <a:ea typeface="Chalkboard"/>
                <a:cs typeface="Chalkboard"/>
                <a:sym typeface="Chalkboard"/>
              </a:rPr>
              <a:t>ilma vastust ootamata</a:t>
            </a:r>
          </a:p>
          <a:p>
            <a:pPr marL="0" indent="0" defTabSz="886945">
              <a:buSzTx/>
              <a:buNone/>
              <a:defRPr sz="1746">
                <a:latin typeface="+mj-lt"/>
                <a:ea typeface="+mj-ea"/>
                <a:cs typeface="+mj-cs"/>
                <a:sym typeface="Calibri"/>
              </a:defRPr>
            </a:pPr>
            <a:r>
              <a:rPr>
                <a:latin typeface="Chalkboard"/>
                <a:ea typeface="Chalkboard"/>
                <a:cs typeface="Chalkboard"/>
                <a:sym typeface="Chalkboard"/>
              </a:rPr>
              <a:t>Analoogia</a:t>
            </a:r>
            <a:r>
              <a:t>: </a:t>
            </a:r>
            <a:br/>
            <a:r>
              <a:rPr>
                <a:latin typeface="Chalkboard"/>
                <a:ea typeface="Chalkboard"/>
                <a:cs typeface="Chalkboard"/>
                <a:sym typeface="Chalkboard"/>
              </a:rPr>
              <a:t>E-kiri - </a:t>
            </a:r>
            <a:br>
              <a:rPr>
                <a:latin typeface="Chalkboard"/>
                <a:ea typeface="Chalkboard"/>
                <a:cs typeface="Chalkboard"/>
                <a:sym typeface="Chalkboard"/>
              </a:rPr>
            </a:br>
            <a:r>
              <a:rPr>
                <a:latin typeface="Chalkboard"/>
                <a:ea typeface="Chalkboard"/>
                <a:cs typeface="Chalkboard"/>
                <a:sym typeface="Chalkboard"/>
              </a:rPr>
              <a:t>saatja jätkab tegevust pärast kirja </a:t>
            </a:r>
            <a:br>
              <a:rPr>
                <a:latin typeface="Chalkboard"/>
                <a:ea typeface="Chalkboard"/>
                <a:cs typeface="Chalkboard"/>
                <a:sym typeface="Chalkboard"/>
              </a:rPr>
            </a:br>
            <a:r>
              <a:rPr>
                <a:latin typeface="Chalkboard"/>
                <a:ea typeface="Chalkboard"/>
                <a:cs typeface="Chalkboard"/>
                <a:sym typeface="Chalkboard"/>
              </a:rPr>
              <a:t>saatmist</a:t>
            </a:r>
          </a:p>
        </p:txBody>
      </p:sp>
      <p:pic>
        <p:nvPicPr>
          <p:cNvPr id="240" name="Image" descr="Image"/>
          <p:cNvPicPr>
            <a:picLocks noChangeAspect="1"/>
          </p:cNvPicPr>
          <p:nvPr/>
        </p:nvPicPr>
        <p:blipFill>
          <a:blip r:embed="rId2">
            <a:extLst/>
          </a:blip>
          <a:stretch>
            <a:fillRect/>
          </a:stretch>
        </p:blipFill>
        <p:spPr>
          <a:xfrm>
            <a:off x="4355170" y="1508325"/>
            <a:ext cx="5056839" cy="379263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Title 1"/>
          <p:cNvSpPr txBox="1"/>
          <p:nvPr>
            <p:ph type="title"/>
          </p:nvPr>
        </p:nvSpPr>
        <p:spPr>
          <a:prstGeom prst="rect">
            <a:avLst/>
          </a:prstGeom>
        </p:spPr>
        <p:txBody>
          <a:bodyPr/>
          <a:lstStyle>
            <a:lvl1pPr defTabSz="786364">
              <a:defRPr spc="-51" sz="2580"/>
            </a:lvl1pPr>
          </a:lstStyle>
          <a:p>
            <a:pPr/>
            <a:r>
              <a:t>Sünkroonne vs asünkroonne suhtlus</a:t>
            </a:r>
          </a:p>
        </p:txBody>
      </p:sp>
      <p:sp>
        <p:nvSpPr>
          <p:cNvPr id="243" name="Content Placeholder 2"/>
          <p:cNvSpPr txBox="1"/>
          <p:nvPr>
            <p:ph type="body" idx="1"/>
          </p:nvPr>
        </p:nvSpPr>
        <p:spPr>
          <a:xfrm>
            <a:off x="361452" y="1023747"/>
            <a:ext cx="8482447" cy="3898777"/>
          </a:xfrm>
          <a:prstGeom prst="rect">
            <a:avLst/>
          </a:prstGeom>
        </p:spPr>
        <p:txBody>
          <a:bodyPr/>
          <a:lstStyle/>
          <a:p>
            <a:pPr marL="0" indent="0">
              <a:spcBef>
                <a:spcPts val="3000"/>
              </a:spcBef>
              <a:buSzTx/>
              <a:buNone/>
            </a:pPr>
            <a:r>
              <a:t>Sünkroonne suhtlus</a:t>
            </a:r>
          </a:p>
          <a:p>
            <a:pPr/>
            <a:r>
              <a:t>Eelised:</a:t>
            </a:r>
            <a:endParaRPr>
              <a:latin typeface="+mj-lt"/>
              <a:ea typeface="+mj-ea"/>
              <a:cs typeface="+mj-cs"/>
              <a:sym typeface="Calibri"/>
            </a:endParaRPr>
          </a:p>
          <a:p>
            <a:pPr lvl="1" marL="863600" indent="-254000">
              <a:spcBef>
                <a:spcPts val="500"/>
              </a:spcBef>
              <a:defRPr sz="2000"/>
            </a:pPr>
            <a:r>
              <a:t>Lihtne mõista ja implementeerida</a:t>
            </a:r>
          </a:p>
          <a:p>
            <a:pPr lvl="1" marL="863600" indent="-254000">
              <a:spcBef>
                <a:spcPts val="500"/>
              </a:spcBef>
              <a:defRPr sz="2000"/>
            </a:pPr>
            <a:r>
              <a:t>Otsene tagasiside</a:t>
            </a:r>
          </a:p>
          <a:p>
            <a:pPr lvl="1" marL="863600" indent="-254000">
              <a:spcBef>
                <a:spcPts val="500"/>
              </a:spcBef>
              <a:defRPr sz="2000"/>
            </a:pPr>
            <a:r>
              <a:t>Lihtne veahaldus</a:t>
            </a:r>
          </a:p>
          <a:p>
            <a:pPr>
              <a:defRPr>
                <a:latin typeface="+mj-lt"/>
                <a:ea typeface="+mj-ea"/>
                <a:cs typeface="+mj-cs"/>
                <a:sym typeface="Calibri"/>
              </a:defRPr>
            </a:pPr>
            <a:r>
              <a:rPr>
                <a:latin typeface="Chalkboard"/>
                <a:ea typeface="Chalkboard"/>
                <a:cs typeface="Chalkboard"/>
                <a:sym typeface="Chalkboard"/>
              </a:rPr>
              <a:t>Puudused</a:t>
            </a:r>
            <a:r>
              <a:t>:</a:t>
            </a:r>
          </a:p>
          <a:p>
            <a:pPr lvl="1" marL="863600" indent="-254000">
              <a:spcBef>
                <a:spcPts val="500"/>
              </a:spcBef>
              <a:defRPr sz="2000"/>
            </a:pPr>
            <a:r>
              <a:t>Blokeerib kliendi, kuni vastus saabub</a:t>
            </a:r>
          </a:p>
          <a:p>
            <a:pPr lvl="1" marL="863600" indent="-254000">
              <a:spcBef>
                <a:spcPts val="500"/>
              </a:spcBef>
              <a:defRPr sz="2000"/>
            </a:pPr>
            <a:r>
              <a:t>Ressursside raiskamine ootamise ajal</a:t>
            </a:r>
          </a:p>
          <a:p>
            <a:pPr lvl="1" marL="863600" indent="-254000">
              <a:spcBef>
                <a:spcPts val="500"/>
              </a:spcBef>
              <a:defRPr sz="2000"/>
            </a:pPr>
            <a:r>
              <a:t>Tundlik võrguprobleemide suhtes</a:t>
            </a:r>
          </a:p>
        </p:txBody>
      </p:sp>
      <p:pic>
        <p:nvPicPr>
          <p:cNvPr id="244" name="Image" descr="Image"/>
          <p:cNvPicPr>
            <a:picLocks noChangeAspect="1"/>
          </p:cNvPicPr>
          <p:nvPr/>
        </p:nvPicPr>
        <p:blipFill>
          <a:blip r:embed="rId2">
            <a:extLst/>
          </a:blip>
          <a:stretch>
            <a:fillRect/>
          </a:stretch>
        </p:blipFill>
        <p:spPr>
          <a:xfrm>
            <a:off x="6344664" y="-1566173"/>
            <a:ext cx="2810738" cy="7026844"/>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Title 1"/>
          <p:cNvSpPr txBox="1"/>
          <p:nvPr>
            <p:ph type="title"/>
          </p:nvPr>
        </p:nvSpPr>
        <p:spPr>
          <a:prstGeom prst="rect">
            <a:avLst/>
          </a:prstGeom>
        </p:spPr>
        <p:txBody>
          <a:bodyPr/>
          <a:lstStyle>
            <a:lvl1pPr defTabSz="786364">
              <a:defRPr spc="-51" sz="2580"/>
            </a:lvl1pPr>
          </a:lstStyle>
          <a:p>
            <a:pPr/>
            <a:r>
              <a:t>Sünkroonne vs asünkroonne suhtlus</a:t>
            </a:r>
          </a:p>
        </p:txBody>
      </p:sp>
      <p:sp>
        <p:nvSpPr>
          <p:cNvPr id="247" name="Content Placeholder 2"/>
          <p:cNvSpPr txBox="1"/>
          <p:nvPr>
            <p:ph type="body" idx="1"/>
          </p:nvPr>
        </p:nvSpPr>
        <p:spPr>
          <a:xfrm>
            <a:off x="361452" y="1023747"/>
            <a:ext cx="8482447" cy="3898777"/>
          </a:xfrm>
          <a:prstGeom prst="rect">
            <a:avLst/>
          </a:prstGeom>
        </p:spPr>
        <p:txBody>
          <a:bodyPr/>
          <a:lstStyle/>
          <a:p>
            <a:pPr marL="0" indent="0">
              <a:spcBef>
                <a:spcPts val="3000"/>
              </a:spcBef>
              <a:buSzTx/>
              <a:buNone/>
            </a:pPr>
            <a:r>
              <a:t>Asünkroonne suhtlus</a:t>
            </a:r>
          </a:p>
          <a:p>
            <a:pPr/>
            <a:r>
              <a:t>Eelised:</a:t>
            </a:r>
            <a:endParaRPr>
              <a:latin typeface="+mj-lt"/>
              <a:ea typeface="+mj-ea"/>
              <a:cs typeface="+mj-cs"/>
              <a:sym typeface="Calibri"/>
            </a:endParaRPr>
          </a:p>
          <a:p>
            <a:pPr lvl="1" marL="863600" indent="-254000">
              <a:spcBef>
                <a:spcPts val="500"/>
              </a:spcBef>
              <a:defRPr sz="2000"/>
            </a:pPr>
            <a:r>
              <a:t>Parem ressursside kasutus</a:t>
            </a:r>
          </a:p>
          <a:p>
            <a:pPr lvl="1" marL="863600" indent="-254000">
              <a:spcBef>
                <a:spcPts val="500"/>
              </a:spcBef>
              <a:defRPr sz="2000"/>
            </a:pPr>
            <a:r>
              <a:t>Suurem skaleeritavus</a:t>
            </a:r>
          </a:p>
          <a:p>
            <a:pPr lvl="1" marL="863600" indent="-254000">
              <a:spcBef>
                <a:spcPts val="500"/>
              </a:spcBef>
              <a:defRPr sz="2000"/>
            </a:pPr>
            <a:r>
              <a:t>Vastupidavus võrguprobleemidele</a:t>
            </a:r>
          </a:p>
          <a:p>
            <a:pPr>
              <a:defRPr>
                <a:latin typeface="+mj-lt"/>
                <a:ea typeface="+mj-ea"/>
                <a:cs typeface="+mj-cs"/>
                <a:sym typeface="Calibri"/>
              </a:defRPr>
            </a:pPr>
            <a:r>
              <a:rPr>
                <a:latin typeface="Chalkboard"/>
                <a:ea typeface="Chalkboard"/>
                <a:cs typeface="Chalkboard"/>
                <a:sym typeface="Chalkboard"/>
              </a:rPr>
              <a:t>Puudused</a:t>
            </a:r>
            <a:r>
              <a:t>:</a:t>
            </a:r>
          </a:p>
          <a:p>
            <a:pPr lvl="1" marL="863600" indent="-254000">
              <a:spcBef>
                <a:spcPts val="500"/>
              </a:spcBef>
              <a:defRPr sz="2000"/>
            </a:pPr>
            <a:r>
              <a:t>Keerulisem implementeerida</a:t>
            </a:r>
          </a:p>
          <a:p>
            <a:pPr lvl="1" marL="863600" indent="-254000">
              <a:spcBef>
                <a:spcPts val="500"/>
              </a:spcBef>
              <a:defRPr sz="2000"/>
            </a:pPr>
            <a:r>
              <a:t>Keerulisem veahaldus</a:t>
            </a:r>
          </a:p>
          <a:p>
            <a:pPr lvl="1" marL="863600" indent="-254000">
              <a:spcBef>
                <a:spcPts val="500"/>
              </a:spcBef>
              <a:defRPr sz="2000"/>
            </a:pPr>
            <a:r>
              <a:t>Võib tekitada keerukaid olekuhalduse probleeme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Title 1"/>
          <p:cNvSpPr txBox="1"/>
          <p:nvPr>
            <p:ph type="title"/>
          </p:nvPr>
        </p:nvSpPr>
        <p:spPr>
          <a:prstGeom prst="rect">
            <a:avLst/>
          </a:prstGeom>
        </p:spPr>
        <p:txBody>
          <a:bodyPr/>
          <a:lstStyle>
            <a:lvl1pPr defTabSz="786364">
              <a:defRPr spc="-51" sz="2580"/>
            </a:lvl1pPr>
          </a:lstStyle>
          <a:p>
            <a:pPr/>
            <a:r>
              <a:t>Sünkroonne vs asünkroonne suhtlus</a:t>
            </a:r>
          </a:p>
        </p:txBody>
      </p:sp>
      <p:sp>
        <p:nvSpPr>
          <p:cNvPr id="250" name="Content Placeholder 2"/>
          <p:cNvSpPr txBox="1"/>
          <p:nvPr>
            <p:ph type="body" idx="1"/>
          </p:nvPr>
        </p:nvSpPr>
        <p:spPr>
          <a:xfrm>
            <a:off x="361452" y="1023747"/>
            <a:ext cx="8482447" cy="3898777"/>
          </a:xfrm>
          <a:prstGeom prst="rect">
            <a:avLst/>
          </a:prstGeom>
        </p:spPr>
        <p:txBody>
          <a:bodyPr/>
          <a:lstStyle/>
          <a:p>
            <a:pPr marL="0" indent="0">
              <a:spcBef>
                <a:spcPts val="3000"/>
              </a:spcBef>
              <a:buSzTx/>
              <a:buNone/>
            </a:pPr>
            <a:r>
              <a:t>Näide logistika valdkonnast</a:t>
            </a:r>
          </a:p>
          <a:p>
            <a:pPr/>
            <a:r>
              <a:t>Sünkroonne: Laotöötaja skanneerib toote ja ootab kohest kinnitust, et toode on süsteemis registreeritud</a:t>
            </a:r>
          </a:p>
          <a:p>
            <a:pPr/>
            <a:r>
              <a:t>Asünkroonne: Tellimuse esitamine süsteemi, mis töötleb tellimusi järjekorras ja saadab hiljem e-kirja kinnitusega</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Title 1"/>
          <p:cNvSpPr txBox="1"/>
          <p:nvPr>
            <p:ph type="title"/>
          </p:nvPr>
        </p:nvSpPr>
        <p:spPr>
          <a:prstGeom prst="rect">
            <a:avLst/>
          </a:prstGeom>
        </p:spPr>
        <p:txBody>
          <a:bodyPr/>
          <a:lstStyle>
            <a:lvl1pPr defTabSz="786364">
              <a:defRPr spc="-51" sz="2580"/>
            </a:lvl1pPr>
          </a:lstStyle>
          <a:p>
            <a:pPr/>
            <a:r>
              <a:t>Sõnumipõhine suhtlus</a:t>
            </a:r>
          </a:p>
        </p:txBody>
      </p:sp>
      <p:sp>
        <p:nvSpPr>
          <p:cNvPr id="253" name="Content Placeholder 2"/>
          <p:cNvSpPr txBox="1"/>
          <p:nvPr>
            <p:ph type="body" idx="1"/>
          </p:nvPr>
        </p:nvSpPr>
        <p:spPr>
          <a:xfrm>
            <a:off x="333019" y="979039"/>
            <a:ext cx="8531687" cy="3893812"/>
          </a:xfrm>
          <a:prstGeom prst="rect">
            <a:avLst/>
          </a:prstGeom>
        </p:spPr>
        <p:txBody>
          <a:bodyPr/>
          <a:lstStyle/>
          <a:p>
            <a:pPr marL="0" indent="0">
              <a:buSzTx/>
              <a:buNone/>
            </a:pPr>
            <a:r>
              <a:t>Sõnumipõhine suhtlus on asünkroonse suhtluse vorm, kus programmid vahetavad andmeid sõnumite kaudu, kasutades tavaliselt sõnumivahendajat (message broker).</a:t>
            </a:r>
          </a:p>
          <a:p>
            <a:pPr marL="0" indent="0">
              <a:spcBef>
                <a:spcPts val="3000"/>
              </a:spcBef>
              <a:buSzTx/>
              <a:buNone/>
            </a:pPr>
            <a:r>
              <a:t>Põhikomponendid</a:t>
            </a:r>
          </a:p>
          <a:p>
            <a:pPr lvl="1"/>
            <a:r>
              <a:t>Sõnumid - andmeüksused, mida vahetatakse</a:t>
            </a:r>
          </a:p>
          <a:p>
            <a:pPr lvl="1"/>
            <a:r>
              <a:t>Sõnumijärjekorrad - sõnumite ajutised hoiukohad</a:t>
            </a:r>
          </a:p>
          <a:p>
            <a:pPr lvl="1"/>
            <a:r>
              <a:t>Tootjad (producers) - loovad ja saadavad sõnumeid</a:t>
            </a:r>
          </a:p>
          <a:p>
            <a:pPr lvl="1"/>
            <a:r>
              <a:t>Tarbijad (consumers) - võtavad vastu ja töötlevad sõnumeid</a:t>
            </a:r>
          </a:p>
          <a:p>
            <a:pPr lvl="1"/>
            <a:r>
              <a:t>Sõnumivahendaja - haldab sõnumite liikumist tootjate ja tarbijate vahel</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Title 1"/>
          <p:cNvSpPr txBox="1"/>
          <p:nvPr>
            <p:ph type="title"/>
          </p:nvPr>
        </p:nvSpPr>
        <p:spPr>
          <a:prstGeom prst="rect">
            <a:avLst/>
          </a:prstGeom>
        </p:spPr>
        <p:txBody>
          <a:bodyPr/>
          <a:lstStyle>
            <a:lvl1pPr defTabSz="786364">
              <a:defRPr spc="-51" sz="2580"/>
            </a:lvl1pPr>
          </a:lstStyle>
          <a:p>
            <a:pPr/>
            <a:r>
              <a:t>Sõnumipõhine suhtlus</a:t>
            </a:r>
          </a:p>
        </p:txBody>
      </p:sp>
      <p:sp>
        <p:nvSpPr>
          <p:cNvPr id="256" name="Content Placeholder 2"/>
          <p:cNvSpPr txBox="1"/>
          <p:nvPr>
            <p:ph type="body" idx="1"/>
          </p:nvPr>
        </p:nvSpPr>
        <p:spPr>
          <a:xfrm>
            <a:off x="333019" y="979039"/>
            <a:ext cx="8531687" cy="3893812"/>
          </a:xfrm>
          <a:prstGeom prst="rect">
            <a:avLst/>
          </a:prstGeom>
        </p:spPr>
        <p:txBody>
          <a:bodyPr/>
          <a:lstStyle/>
          <a:p>
            <a:pPr marL="0" indent="0" defTabSz="749789">
              <a:spcBef>
                <a:spcPts val="1300"/>
              </a:spcBef>
              <a:buSzTx/>
              <a:buNone/>
              <a:defRPr sz="1476"/>
            </a:pPr>
            <a:r>
              <a:t>Sõnumiedastuse mustrid</a:t>
            </a:r>
          </a:p>
          <a:p>
            <a:pPr lvl="1" marL="687323" indent="-187452" defTabSz="749789">
              <a:spcBef>
                <a:spcPts val="1300"/>
              </a:spcBef>
              <a:defRPr sz="1476"/>
            </a:pPr>
            <a:r>
              <a:t>Point-to-Point - üks sõnum jõuab täpselt ühe tarbijani</a:t>
            </a:r>
          </a:p>
          <a:p>
            <a:pPr lvl="1" marL="687323" indent="-187452" defTabSz="749789">
              <a:spcBef>
                <a:spcPts val="1300"/>
              </a:spcBef>
              <a:defRPr sz="1476"/>
            </a:pPr>
            <a:r>
              <a:t>Publish-Subscribe - üks sõnum jõuab kõigi huvitatud tarbijateni</a:t>
            </a:r>
          </a:p>
          <a:p>
            <a:pPr lvl="1" marL="687323" indent="-187452" defTabSz="749789">
              <a:spcBef>
                <a:spcPts val="1300"/>
              </a:spcBef>
              <a:defRPr sz="1476"/>
            </a:pPr>
            <a:r>
              <a:t>Request-Reply - sõnumile oodatakse vastust, kuid asünkroonselt</a:t>
            </a:r>
          </a:p>
          <a:p>
            <a:pPr lvl="1" marL="687323" indent="-187452" defTabSz="749789">
              <a:spcBef>
                <a:spcPts val="1300"/>
              </a:spcBef>
              <a:defRPr sz="1476"/>
            </a:pPr>
            <a:r>
              <a:t>Competing Consumers - mitu tarbijat konkureerivad sõnumite pärast</a:t>
            </a:r>
          </a:p>
          <a:p>
            <a:pPr marL="0" indent="0" defTabSz="749789">
              <a:spcBef>
                <a:spcPts val="2400"/>
              </a:spcBef>
              <a:buSzTx/>
              <a:buNone/>
              <a:defRPr sz="1476"/>
            </a:pPr>
            <a:r>
              <a:t>Populaarsed sõnumivahendajad</a:t>
            </a:r>
          </a:p>
          <a:p>
            <a:pPr lvl="1" marL="687323" indent="-187452" defTabSz="749789">
              <a:spcBef>
                <a:spcPts val="1300"/>
              </a:spcBef>
              <a:defRPr sz="1476"/>
            </a:pPr>
            <a:r>
              <a:t>RabbitMQ - AMQP protokollil põhinev sõnumivahendaja</a:t>
            </a:r>
          </a:p>
          <a:p>
            <a:pPr lvl="1" marL="687323" indent="-187452" defTabSz="749789">
              <a:spcBef>
                <a:spcPts val="1300"/>
              </a:spcBef>
              <a:defRPr sz="1476"/>
            </a:pPr>
            <a:r>
              <a:t>Apache Kafka - kõrge läbilaskevõimega hajutatud sõnumisüsteem</a:t>
            </a:r>
          </a:p>
          <a:p>
            <a:pPr lvl="1" marL="687323" indent="-187452" defTabSz="749789">
              <a:spcBef>
                <a:spcPts val="1300"/>
              </a:spcBef>
              <a:defRPr sz="1476"/>
            </a:pPr>
            <a:r>
              <a:t>Amazon SQS/SNS - AWS pilvepõhised sõnumisteenused</a:t>
            </a:r>
          </a:p>
          <a:p>
            <a:pPr lvl="1" marL="687323" indent="-187452" defTabSz="749789">
              <a:spcBef>
                <a:spcPts val="1300"/>
              </a:spcBef>
              <a:defRPr sz="1476"/>
            </a:pPr>
            <a:r>
              <a:t>Azure Service Bus - Microsoft Azure pilvepõhine sõnumiteenus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Title 1"/>
          <p:cNvSpPr txBox="1"/>
          <p:nvPr>
            <p:ph type="title"/>
          </p:nvPr>
        </p:nvSpPr>
        <p:spPr>
          <a:prstGeom prst="rect">
            <a:avLst/>
          </a:prstGeom>
        </p:spPr>
        <p:txBody>
          <a:bodyPr/>
          <a:lstStyle>
            <a:lvl1pPr defTabSz="786364">
              <a:defRPr spc="-51" sz="2580"/>
            </a:lvl1pPr>
          </a:lstStyle>
          <a:p>
            <a:pPr/>
            <a:r>
              <a:t>Sõnumipõhine suhtlus</a:t>
            </a:r>
          </a:p>
        </p:txBody>
      </p:sp>
      <p:sp>
        <p:nvSpPr>
          <p:cNvPr id="259" name="Content Placeholder 2"/>
          <p:cNvSpPr txBox="1"/>
          <p:nvPr>
            <p:ph type="body" idx="1"/>
          </p:nvPr>
        </p:nvSpPr>
        <p:spPr>
          <a:xfrm>
            <a:off x="333019" y="979039"/>
            <a:ext cx="8531687" cy="3893812"/>
          </a:xfrm>
          <a:prstGeom prst="rect">
            <a:avLst/>
          </a:prstGeom>
        </p:spPr>
        <p:txBody>
          <a:bodyPr/>
          <a:lstStyle/>
          <a:p>
            <a:pPr marL="0" indent="0" defTabSz="905233">
              <a:spcBef>
                <a:spcPts val="2900"/>
              </a:spcBef>
              <a:buSzTx/>
              <a:buNone/>
              <a:defRPr sz="1782"/>
            </a:pPr>
            <a:r>
              <a:t>Näide logistika valdkonnast</a:t>
            </a:r>
          </a:p>
          <a:p>
            <a:pPr marL="0" indent="0" defTabSz="905233">
              <a:buSzTx/>
              <a:buNone/>
              <a:defRPr sz="1782"/>
            </a:pPr>
            <a:r>
              <a:t>Tellimuste töötlemise süsteem: </a:t>
            </a:r>
          </a:p>
          <a:p>
            <a:pPr lvl="2" marL="0" indent="905255" defTabSz="905233">
              <a:buSzTx/>
              <a:buNone/>
              <a:defRPr sz="1782"/>
            </a:pPr>
            <a:r>
              <a:t>1. Veebipood saadab uue tellimuse sõnumi järjekorda </a:t>
            </a:r>
          </a:p>
          <a:p>
            <a:pPr lvl="2" marL="0" indent="905255" defTabSz="905233">
              <a:buSzTx/>
              <a:buNone/>
              <a:defRPr sz="1782"/>
            </a:pPr>
            <a:r>
              <a:t>2. Laosüsteem tarbib sõnumi ja kontrollib toodete saadavust </a:t>
            </a:r>
          </a:p>
          <a:p>
            <a:pPr lvl="2" marL="0" indent="905255" defTabSz="905233">
              <a:buSzTx/>
              <a:buNone/>
              <a:defRPr sz="1782"/>
            </a:pPr>
            <a:r>
              <a:t>3. Laosüsteem saadab komplekteerimiskorralduse sõnumi </a:t>
            </a:r>
          </a:p>
          <a:p>
            <a:pPr lvl="2" marL="0" indent="905255" defTabSz="905233">
              <a:buSzTx/>
              <a:buNone/>
              <a:defRPr sz="1782"/>
            </a:pPr>
            <a:r>
              <a:t>4. Komplekteerimissüsteem tarbib sõnumi ja algatab komplekteerimisprotsessi </a:t>
            </a:r>
          </a:p>
          <a:p>
            <a:pPr lvl="2" marL="0" indent="905255" defTabSz="905233">
              <a:buSzTx/>
              <a:buNone/>
              <a:defRPr sz="1782"/>
            </a:pPr>
            <a:r>
              <a:t>5. Pärast komplekteerimist saadetakse sõnum transpordisüsteemile </a:t>
            </a:r>
          </a:p>
          <a:p>
            <a:pPr lvl="2" marL="0" indent="905255" defTabSz="905233">
              <a:buSzTx/>
              <a:buNone/>
              <a:defRPr sz="1782"/>
            </a:pPr>
            <a:r>
              <a:t>6. Transpordisüsteem planeerib tarne ja saadab kliendile teavituse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Double-click to edit"/>
          <p:cNvSpPr txBox="1"/>
          <p:nvPr>
            <p:ph type="title"/>
          </p:nvPr>
        </p:nvSpPr>
        <p:spPr>
          <a:prstGeom prst="rect">
            <a:avLst/>
          </a:prstGeom>
        </p:spPr>
        <p:txBody>
          <a:bodyPr/>
          <a:lstStyle/>
          <a:p>
            <a:pPr/>
          </a:p>
        </p:txBody>
      </p:sp>
      <p:sp>
        <p:nvSpPr>
          <p:cNvPr id="123" name="Double-click to edit"/>
          <p:cNvSpPr txBox="1"/>
          <p:nvPr>
            <p:ph type="body" sz="quarter" idx="1"/>
          </p:nvPr>
        </p:nvSpPr>
        <p:spPr>
          <a:prstGeom prst="rect">
            <a:avLst/>
          </a:prstGeom>
        </p:spPr>
        <p:txBody>
          <a:bodyPr/>
          <a:lstStyle/>
          <a:p>
            <a:pPr/>
          </a:p>
        </p:txBody>
      </p:sp>
      <p:pic>
        <p:nvPicPr>
          <p:cNvPr id="124" name="Image" descr="Image"/>
          <p:cNvPicPr>
            <a:picLocks noChangeAspect="1"/>
          </p:cNvPicPr>
          <p:nvPr/>
        </p:nvPicPr>
        <p:blipFill>
          <a:blip r:embed="rId3">
            <a:extLst/>
          </a:blip>
          <a:stretch>
            <a:fillRect/>
          </a:stretch>
        </p:blipFill>
        <p:spPr>
          <a:xfrm>
            <a:off x="0" y="11906"/>
            <a:ext cx="9144000" cy="5119688"/>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Title 1"/>
          <p:cNvSpPr txBox="1"/>
          <p:nvPr>
            <p:ph type="title"/>
          </p:nvPr>
        </p:nvSpPr>
        <p:spPr>
          <a:prstGeom prst="rect">
            <a:avLst/>
          </a:prstGeom>
        </p:spPr>
        <p:txBody>
          <a:bodyPr/>
          <a:lstStyle>
            <a:lvl1pPr defTabSz="786364">
              <a:defRPr spc="-51" sz="2580"/>
            </a:lvl1pPr>
          </a:lstStyle>
          <a:p>
            <a:pPr/>
            <a:r>
              <a:t>Andmete serialiseerimine ja deserialiseerimine</a:t>
            </a:r>
          </a:p>
        </p:txBody>
      </p:sp>
      <p:sp>
        <p:nvSpPr>
          <p:cNvPr id="262" name="Content Placeholder 2"/>
          <p:cNvSpPr txBox="1"/>
          <p:nvPr>
            <p:ph type="body" idx="1"/>
          </p:nvPr>
        </p:nvSpPr>
        <p:spPr>
          <a:xfrm>
            <a:off x="310273" y="933547"/>
            <a:ext cx="8523454" cy="3926024"/>
          </a:xfrm>
          <a:prstGeom prst="rect">
            <a:avLst/>
          </a:prstGeom>
        </p:spPr>
        <p:txBody>
          <a:bodyPr/>
          <a:lstStyle/>
          <a:p>
            <a:pPr marL="0" indent="0">
              <a:buSzTx/>
              <a:buNone/>
            </a:pPr>
            <a:r>
              <a:t>Andmete serialiseerimine on protsess, mille käigus andmestruktuurid või objektid teisendatakse formaati, mida saab salvestada või edastada ja hiljem taastada. Deserialiseerimine on vastupidine protsess.</a:t>
            </a:r>
          </a:p>
          <a:p>
            <a:pPr marL="0" indent="0">
              <a:spcBef>
                <a:spcPts val="3000"/>
              </a:spcBef>
              <a:buSzTx/>
              <a:buNone/>
            </a:pPr>
            <a:r>
              <a:t>Serialiseerimise ja deserialiseerimise vajadus</a:t>
            </a:r>
          </a:p>
          <a:p>
            <a:pPr lvl="1"/>
            <a:r>
              <a:t>Programmid töötavad mälus keerukate andmestruktuuridega</a:t>
            </a:r>
          </a:p>
          <a:p>
            <a:pPr lvl="1"/>
            <a:r>
              <a:t>Võrgu kaudu saab edastada ainult baidijada</a:t>
            </a:r>
          </a:p>
          <a:p>
            <a:pPr lvl="1"/>
            <a:r>
              <a:t>Erinevad programmeerimiskeeled kasutavad erinevaid andmestruktuure</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Rectangle"/>
          <p:cNvSpPr/>
          <p:nvPr/>
        </p:nvSpPr>
        <p:spPr>
          <a:xfrm>
            <a:off x="552307" y="2932136"/>
            <a:ext cx="4608714" cy="2055745"/>
          </a:xfrm>
          <a:prstGeom prst="rect">
            <a:avLst/>
          </a:prstGeom>
          <a:solidFill>
            <a:srgbClr val="FFFFFF"/>
          </a:solidFill>
          <a:ln w="3175">
            <a:miter lim="400000"/>
          </a:ln>
        </p:spPr>
        <p:txBody>
          <a:bodyPr lIns="19050" tIns="19050" rIns="19050" bIns="19050" anchor="ctr"/>
          <a:lstStyle/>
          <a:p>
            <a:pPr algn="ctr" defTabSz="309562">
              <a:defRPr sz="1200">
                <a:latin typeface="Helvetica Neue Medium"/>
                <a:ea typeface="Helvetica Neue Medium"/>
                <a:cs typeface="Helvetica Neue Medium"/>
                <a:sym typeface="Helvetica Neue Medium"/>
              </a:defRPr>
            </a:pPr>
          </a:p>
        </p:txBody>
      </p:sp>
      <p:sp>
        <p:nvSpPr>
          <p:cNvPr id="265" name="Title 1"/>
          <p:cNvSpPr txBox="1"/>
          <p:nvPr>
            <p:ph type="title"/>
          </p:nvPr>
        </p:nvSpPr>
        <p:spPr>
          <a:prstGeom prst="rect">
            <a:avLst/>
          </a:prstGeom>
        </p:spPr>
        <p:txBody>
          <a:bodyPr/>
          <a:lstStyle>
            <a:lvl1pPr defTabSz="786364">
              <a:defRPr spc="-51" sz="2580"/>
            </a:lvl1pPr>
          </a:lstStyle>
          <a:p>
            <a:pPr/>
            <a:r>
              <a:t>Andmete serialiseerimine ja deserialiseerimine</a:t>
            </a:r>
          </a:p>
        </p:txBody>
      </p:sp>
      <p:sp>
        <p:nvSpPr>
          <p:cNvPr id="266" name="Content Placeholder 2"/>
          <p:cNvSpPr txBox="1"/>
          <p:nvPr>
            <p:ph type="body" idx="1"/>
          </p:nvPr>
        </p:nvSpPr>
        <p:spPr>
          <a:xfrm>
            <a:off x="310273" y="933547"/>
            <a:ext cx="8523454" cy="3926024"/>
          </a:xfrm>
          <a:prstGeom prst="rect">
            <a:avLst/>
          </a:prstGeom>
        </p:spPr>
        <p:txBody>
          <a:bodyPr/>
          <a:lstStyle/>
          <a:p>
            <a:pPr marL="0" indent="0" defTabSz="850370">
              <a:spcBef>
                <a:spcPts val="2700"/>
              </a:spcBef>
              <a:buSzTx/>
              <a:buNone/>
              <a:defRPr sz="1674"/>
            </a:pPr>
            <a:r>
              <a:t>Levinud serialiseerimisformaadid</a:t>
            </a:r>
          </a:p>
          <a:p>
            <a:pPr marL="0" indent="0" defTabSz="850370">
              <a:spcBef>
                <a:spcPts val="1500"/>
              </a:spcBef>
              <a:buSzTx/>
              <a:buNone/>
              <a:defRPr sz="1674"/>
            </a:pPr>
            <a:r>
              <a:t>JSON (JavaScript Object Notation)</a:t>
            </a:r>
            <a:endParaRPr>
              <a:latin typeface="+mj-lt"/>
              <a:ea typeface="+mj-ea"/>
              <a:cs typeface="+mj-cs"/>
              <a:sym typeface="Calibri"/>
            </a:endParaRPr>
          </a:p>
          <a:p>
            <a:pPr lvl="1" marL="803148" indent="-236220" defTabSz="850370">
              <a:spcBef>
                <a:spcPts val="400"/>
              </a:spcBef>
              <a:defRPr sz="1860"/>
            </a:pPr>
            <a:r>
              <a:t>Inimloetav tekstipõhine formaat</a:t>
            </a:r>
          </a:p>
          <a:p>
            <a:pPr lvl="1" marL="803148" indent="-236220" defTabSz="850370">
              <a:spcBef>
                <a:spcPts val="400"/>
              </a:spcBef>
              <a:defRPr sz="1860"/>
            </a:pPr>
            <a:r>
              <a:t>Toetab põhilisi andmetüüpe (numbrid, stringid, massiivid, objektid)</a:t>
            </a:r>
          </a:p>
          <a:p>
            <a:pPr lvl="1" marL="803148" indent="-236220" defTabSz="850370">
              <a:spcBef>
                <a:spcPts val="400"/>
              </a:spcBef>
              <a:defRPr sz="1860"/>
            </a:pPr>
            <a:r>
              <a:t>Laialdaselt toetatud kõigis programmeerimiskeeltes</a:t>
            </a:r>
          </a:p>
          <a:p>
            <a:pPr lvl="1" marL="803148" indent="-236220" defTabSz="850370">
              <a:spcBef>
                <a:spcPts val="400"/>
              </a:spcBef>
              <a:defRPr sz="1860"/>
            </a:pPr>
            <a:r>
              <a:t>Näide:</a:t>
            </a:r>
          </a:p>
          <a:p>
            <a:pPr lvl="2" marL="0" indent="850391" defTabSz="850370">
              <a:spcBef>
                <a:spcPts val="400"/>
              </a:spcBef>
              <a:buSzTx/>
              <a:buNone/>
              <a:defRPr sz="1674">
                <a:solidFill>
                  <a:srgbClr val="06287E"/>
                </a:solidFill>
                <a:latin typeface="Courier"/>
                <a:ea typeface="Courier"/>
                <a:cs typeface="Courier"/>
                <a:sym typeface="Courier"/>
              </a:defRPr>
            </a:pPr>
            <a:r>
              <a:t>{</a:t>
            </a:r>
            <a:br/>
            <a:r>
              <a:rPr>
                <a:solidFill>
                  <a:srgbClr val="000000"/>
                </a:solidFill>
              </a:rPr>
              <a:t>  </a:t>
            </a:r>
            <a:r>
              <a:rPr>
                <a:solidFill>
                  <a:srgbClr val="902000"/>
                </a:solidFill>
              </a:rPr>
              <a:t>"tellimus_id"</a:t>
            </a:r>
            <a:r>
              <a:t>:</a:t>
            </a:r>
            <a:r>
              <a:rPr>
                <a:solidFill>
                  <a:srgbClr val="000000"/>
                </a:solidFill>
              </a:rPr>
              <a:t> </a:t>
            </a:r>
            <a:r>
              <a:rPr>
                <a:solidFill>
                  <a:srgbClr val="40A070"/>
                </a:solidFill>
              </a:rPr>
              <a:t>12345</a:t>
            </a:r>
            <a:r>
              <a:t>,</a:t>
            </a:r>
            <a:br/>
            <a:r>
              <a:rPr>
                <a:solidFill>
                  <a:srgbClr val="000000"/>
                </a:solidFill>
              </a:rPr>
              <a:t>  </a:t>
            </a:r>
            <a:r>
              <a:rPr>
                <a:solidFill>
                  <a:srgbClr val="902000"/>
                </a:solidFill>
              </a:rPr>
              <a:t>"klient"</a:t>
            </a:r>
            <a:r>
              <a:t>:</a:t>
            </a:r>
            <a:r>
              <a:rPr>
                <a:solidFill>
                  <a:srgbClr val="000000"/>
                </a:solidFill>
              </a:rPr>
              <a:t> </a:t>
            </a:r>
            <a:r>
              <a:rPr>
                <a:solidFill>
                  <a:srgbClr val="4070A0"/>
                </a:solidFill>
              </a:rPr>
              <a:t>"AS Näidis"</a:t>
            </a:r>
            <a:r>
              <a:t>,</a:t>
            </a:r>
            <a:br/>
            <a:r>
              <a:rPr>
                <a:solidFill>
                  <a:srgbClr val="000000"/>
                </a:solidFill>
              </a:rPr>
              <a:t>  </a:t>
            </a:r>
            <a:r>
              <a:rPr>
                <a:solidFill>
                  <a:srgbClr val="902000"/>
                </a:solidFill>
              </a:rPr>
              <a:t>"tooted"</a:t>
            </a:r>
            <a:r>
              <a:t>:</a:t>
            </a:r>
            <a:r>
              <a:rPr>
                <a:solidFill>
                  <a:srgbClr val="000000"/>
                </a:solidFill>
              </a:rPr>
              <a:t> </a:t>
            </a:r>
            <a:r>
              <a:rPr>
                <a:solidFill>
                  <a:srgbClr val="007020"/>
                </a:solidFill>
              </a:rPr>
              <a:t>[</a:t>
            </a:r>
            <a:br>
              <a:rPr>
                <a:solidFill>
                  <a:srgbClr val="007020"/>
                </a:solidFill>
              </a:rPr>
            </a:br>
            <a:r>
              <a:rPr>
                <a:solidFill>
                  <a:srgbClr val="000000"/>
                </a:solidFill>
              </a:rPr>
              <a:t>    </a:t>
            </a:r>
            <a:r>
              <a:t>{</a:t>
            </a:r>
            <a:r>
              <a:rPr>
                <a:solidFill>
                  <a:srgbClr val="902000"/>
                </a:solidFill>
              </a:rPr>
              <a:t>"kood"</a:t>
            </a:r>
            <a:r>
              <a:t>:</a:t>
            </a:r>
            <a:r>
              <a:rPr>
                <a:solidFill>
                  <a:srgbClr val="000000"/>
                </a:solidFill>
              </a:rPr>
              <a:t> </a:t>
            </a:r>
            <a:r>
              <a:rPr>
                <a:solidFill>
                  <a:srgbClr val="4070A0"/>
                </a:solidFill>
              </a:rPr>
              <a:t>"ABC123"</a:t>
            </a:r>
            <a:r>
              <a:t>,</a:t>
            </a:r>
            <a:r>
              <a:rPr>
                <a:solidFill>
                  <a:srgbClr val="000000"/>
                </a:solidFill>
              </a:rPr>
              <a:t> </a:t>
            </a:r>
            <a:r>
              <a:rPr>
                <a:solidFill>
                  <a:srgbClr val="902000"/>
                </a:solidFill>
              </a:rPr>
              <a:t>"kogus"</a:t>
            </a:r>
            <a:r>
              <a:t>:</a:t>
            </a:r>
            <a:r>
              <a:rPr>
                <a:solidFill>
                  <a:srgbClr val="000000"/>
                </a:solidFill>
              </a:rPr>
              <a:t> </a:t>
            </a:r>
            <a:r>
              <a:rPr>
                <a:solidFill>
                  <a:srgbClr val="40A070"/>
                </a:solidFill>
              </a:rPr>
              <a:t>5</a:t>
            </a:r>
            <a:r>
              <a:t>}</a:t>
            </a:r>
            <a:r>
              <a:rPr>
                <a:solidFill>
                  <a:srgbClr val="007020"/>
                </a:solidFill>
              </a:rPr>
              <a:t>,</a:t>
            </a:r>
            <a:br>
              <a:rPr>
                <a:solidFill>
                  <a:srgbClr val="007020"/>
                </a:solidFill>
              </a:rPr>
            </a:br>
            <a:r>
              <a:rPr>
                <a:solidFill>
                  <a:srgbClr val="000000"/>
                </a:solidFill>
              </a:rPr>
              <a:t>    </a:t>
            </a:r>
            <a:r>
              <a:t>{</a:t>
            </a:r>
            <a:r>
              <a:rPr>
                <a:solidFill>
                  <a:srgbClr val="902000"/>
                </a:solidFill>
              </a:rPr>
              <a:t>"kood"</a:t>
            </a:r>
            <a:r>
              <a:t>:</a:t>
            </a:r>
            <a:r>
              <a:rPr>
                <a:solidFill>
                  <a:srgbClr val="000000"/>
                </a:solidFill>
              </a:rPr>
              <a:t> </a:t>
            </a:r>
            <a:r>
              <a:rPr>
                <a:solidFill>
                  <a:srgbClr val="4070A0"/>
                </a:solidFill>
              </a:rPr>
              <a:t>"XYZ789"</a:t>
            </a:r>
            <a:r>
              <a:t>,</a:t>
            </a:r>
            <a:r>
              <a:rPr>
                <a:solidFill>
                  <a:srgbClr val="000000"/>
                </a:solidFill>
              </a:rPr>
              <a:t> </a:t>
            </a:r>
            <a:r>
              <a:rPr>
                <a:solidFill>
                  <a:srgbClr val="902000"/>
                </a:solidFill>
              </a:rPr>
              <a:t>"kogus"</a:t>
            </a:r>
            <a:r>
              <a:t>:</a:t>
            </a:r>
            <a:r>
              <a:rPr>
                <a:solidFill>
                  <a:srgbClr val="000000"/>
                </a:solidFill>
              </a:rPr>
              <a:t> </a:t>
            </a:r>
            <a:r>
              <a:rPr>
                <a:solidFill>
                  <a:srgbClr val="40A070"/>
                </a:solidFill>
              </a:rPr>
              <a:t>2</a:t>
            </a:r>
            <a:r>
              <a:t>}</a:t>
            </a:r>
            <a:br/>
            <a:r>
              <a:rPr>
                <a:solidFill>
                  <a:srgbClr val="000000"/>
                </a:solidFill>
              </a:rPr>
              <a:t>  </a:t>
            </a:r>
            <a:r>
              <a:rPr>
                <a:solidFill>
                  <a:srgbClr val="007020"/>
                </a:solidFill>
              </a:rPr>
              <a:t>]</a:t>
            </a:r>
            <a:br>
              <a:rPr>
                <a:solidFill>
                  <a:srgbClr val="007020"/>
                </a:solidFill>
              </a:rPr>
            </a:br>
            <a:r>
              <a:t>}</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Rectangle"/>
          <p:cNvSpPr/>
          <p:nvPr/>
        </p:nvSpPr>
        <p:spPr>
          <a:xfrm>
            <a:off x="580740" y="2465837"/>
            <a:ext cx="3712799" cy="2389984"/>
          </a:xfrm>
          <a:prstGeom prst="rect">
            <a:avLst/>
          </a:prstGeom>
          <a:solidFill>
            <a:srgbClr val="FFFFFF"/>
          </a:solidFill>
          <a:ln w="3175">
            <a:miter lim="400000"/>
          </a:ln>
        </p:spPr>
        <p:txBody>
          <a:bodyPr lIns="19050" tIns="19050" rIns="19050" bIns="19050" anchor="ctr"/>
          <a:lstStyle/>
          <a:p>
            <a:pPr algn="ctr" defTabSz="309562">
              <a:defRPr sz="1200">
                <a:latin typeface="Helvetica Neue Medium"/>
                <a:ea typeface="Helvetica Neue Medium"/>
                <a:cs typeface="Helvetica Neue Medium"/>
                <a:sym typeface="Helvetica Neue Medium"/>
              </a:defRPr>
            </a:pPr>
          </a:p>
        </p:txBody>
      </p:sp>
      <p:sp>
        <p:nvSpPr>
          <p:cNvPr id="269" name="Title 1"/>
          <p:cNvSpPr txBox="1"/>
          <p:nvPr>
            <p:ph type="title"/>
          </p:nvPr>
        </p:nvSpPr>
        <p:spPr>
          <a:prstGeom prst="rect">
            <a:avLst/>
          </a:prstGeom>
        </p:spPr>
        <p:txBody>
          <a:bodyPr/>
          <a:lstStyle>
            <a:lvl1pPr defTabSz="786364">
              <a:defRPr spc="-51" sz="2580"/>
            </a:lvl1pPr>
          </a:lstStyle>
          <a:p>
            <a:pPr/>
            <a:r>
              <a:t>Andmete serialiseerimine ja deserialiseerimine</a:t>
            </a:r>
          </a:p>
        </p:txBody>
      </p:sp>
      <p:sp>
        <p:nvSpPr>
          <p:cNvPr id="270" name="Content Placeholder 2"/>
          <p:cNvSpPr txBox="1"/>
          <p:nvPr>
            <p:ph type="body" idx="1"/>
          </p:nvPr>
        </p:nvSpPr>
        <p:spPr>
          <a:xfrm>
            <a:off x="310273" y="933547"/>
            <a:ext cx="8523454" cy="3926024"/>
          </a:xfrm>
          <a:prstGeom prst="rect">
            <a:avLst/>
          </a:prstGeom>
        </p:spPr>
        <p:txBody>
          <a:bodyPr/>
          <a:lstStyle/>
          <a:p>
            <a:pPr marL="0" indent="0" defTabSz="640063">
              <a:spcBef>
                <a:spcPts val="2100"/>
              </a:spcBef>
              <a:buSzTx/>
              <a:buNone/>
              <a:defRPr sz="1260"/>
            </a:pPr>
            <a:r>
              <a:t>Levinud serialiseerimisformaadid</a:t>
            </a:r>
          </a:p>
          <a:p>
            <a:pPr marL="0" indent="0" defTabSz="640063">
              <a:spcBef>
                <a:spcPts val="1100"/>
              </a:spcBef>
              <a:buSzTx/>
              <a:buNone/>
              <a:defRPr sz="1260"/>
            </a:pPr>
            <a:r>
              <a:t>XML (eXtensible Markup Language)</a:t>
            </a:r>
            <a:endParaRPr>
              <a:latin typeface="+mj-lt"/>
              <a:ea typeface="+mj-ea"/>
              <a:cs typeface="+mj-cs"/>
              <a:sym typeface="Calibri"/>
            </a:endParaRPr>
          </a:p>
          <a:p>
            <a:pPr lvl="1" marL="604519" indent="-177800" defTabSz="640063">
              <a:spcBef>
                <a:spcPts val="300"/>
              </a:spcBef>
              <a:defRPr sz="1400"/>
            </a:pPr>
            <a:r>
              <a:t>Märgenduspõhine formaat</a:t>
            </a:r>
          </a:p>
          <a:p>
            <a:pPr lvl="1" marL="604519" indent="-177800" defTabSz="640063">
              <a:spcBef>
                <a:spcPts val="300"/>
              </a:spcBef>
              <a:defRPr sz="1400"/>
            </a:pPr>
            <a:r>
              <a:t>Võimaldab keerukamat struktuuri ja valideerimist (XSD)</a:t>
            </a:r>
          </a:p>
          <a:p>
            <a:pPr lvl="1" marL="604519" indent="-177800" defTabSz="640063">
              <a:spcBef>
                <a:spcPts val="300"/>
              </a:spcBef>
              <a:defRPr sz="1400"/>
            </a:pPr>
            <a:r>
              <a:t>Veidi mahukam kui JSON</a:t>
            </a:r>
          </a:p>
          <a:p>
            <a:pPr lvl="1" marL="604519" indent="-177800" defTabSz="640063">
              <a:spcBef>
                <a:spcPts val="300"/>
              </a:spcBef>
              <a:defRPr sz="1400"/>
            </a:pPr>
            <a:r>
              <a:t>Näide:</a:t>
            </a:r>
          </a:p>
          <a:p>
            <a:pPr lvl="3" marL="0" indent="960119" defTabSz="640063">
              <a:spcBef>
                <a:spcPts val="300"/>
              </a:spcBef>
              <a:buSzTx/>
              <a:buNone/>
              <a:defRPr sz="1260">
                <a:solidFill>
                  <a:srgbClr val="017100"/>
                </a:solidFill>
                <a:latin typeface="Courier"/>
                <a:ea typeface="Courier"/>
                <a:cs typeface="Courier"/>
                <a:sym typeface="Courier"/>
              </a:defRPr>
            </a:pPr>
            <a:r>
              <a:t>&lt;tellimus&gt;</a:t>
            </a:r>
            <a:br/>
            <a:r>
              <a:t>  &lt;tellimus_id&gt;12345&lt;/tellimus_id&gt;</a:t>
            </a:r>
            <a:br/>
            <a:r>
              <a:t>  &lt;klient&gt;AS Näidis&lt;/klient&gt;</a:t>
            </a:r>
            <a:br/>
            <a:r>
              <a:t>  &lt;tooted&gt;</a:t>
            </a:r>
            <a:br/>
            <a:r>
              <a:t>    &lt;toode&gt;</a:t>
            </a:r>
            <a:br/>
            <a:r>
              <a:t>      &lt;kood&gt;ABC123&lt;/kood&gt;</a:t>
            </a:r>
            <a:br/>
            <a:r>
              <a:t>      &lt;kogus&gt;5&lt;/kogus&gt;</a:t>
            </a:r>
            <a:br/>
            <a:r>
              <a:t>    &lt;/toode&gt;</a:t>
            </a:r>
            <a:br/>
            <a:r>
              <a:t>    &lt;toode&gt;</a:t>
            </a:r>
            <a:br/>
            <a:r>
              <a:t>      &lt;kood&gt;XYZ789&lt;/kood&gt;</a:t>
            </a:r>
            <a:br/>
            <a:r>
              <a:t>      &lt;kogus&gt;2&lt;/kogus&gt;</a:t>
            </a:r>
            <a:br/>
            <a:r>
              <a:t>    &lt;/toode&gt;</a:t>
            </a:r>
            <a:br/>
            <a:r>
              <a:t>  &lt;/tooted&gt;</a:t>
            </a:r>
            <a:br/>
            <a:r>
              <a:t>&lt;/tellimus&gt;</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Title 1"/>
          <p:cNvSpPr txBox="1"/>
          <p:nvPr>
            <p:ph type="title"/>
          </p:nvPr>
        </p:nvSpPr>
        <p:spPr>
          <a:prstGeom prst="rect">
            <a:avLst/>
          </a:prstGeom>
        </p:spPr>
        <p:txBody>
          <a:bodyPr/>
          <a:lstStyle>
            <a:lvl1pPr defTabSz="786364">
              <a:defRPr spc="-51" sz="2580"/>
            </a:lvl1pPr>
          </a:lstStyle>
          <a:p>
            <a:pPr/>
            <a:r>
              <a:t>Andmete serialiseerimine ja deserialiseerimine</a:t>
            </a:r>
          </a:p>
        </p:txBody>
      </p:sp>
      <p:sp>
        <p:nvSpPr>
          <p:cNvPr id="273" name="Content Placeholder 2"/>
          <p:cNvSpPr txBox="1"/>
          <p:nvPr>
            <p:ph type="body" idx="1"/>
          </p:nvPr>
        </p:nvSpPr>
        <p:spPr>
          <a:xfrm>
            <a:off x="310273" y="933547"/>
            <a:ext cx="8523454" cy="3926024"/>
          </a:xfrm>
          <a:prstGeom prst="rect">
            <a:avLst/>
          </a:prstGeom>
        </p:spPr>
        <p:txBody>
          <a:bodyPr/>
          <a:lstStyle/>
          <a:p>
            <a:pPr marL="0" indent="0">
              <a:spcBef>
                <a:spcPts val="3000"/>
              </a:spcBef>
              <a:buSzTx/>
              <a:buNone/>
            </a:pPr>
            <a:r>
              <a:t>Levinud serialiseerimisformaadid</a:t>
            </a:r>
          </a:p>
          <a:p>
            <a:pPr marL="0" indent="0">
              <a:buSzTx/>
              <a:buNone/>
            </a:pPr>
            <a:r>
              <a:t>Protocol Buffers (Google)</a:t>
            </a:r>
            <a:endParaRPr>
              <a:latin typeface="+mj-lt"/>
              <a:ea typeface="+mj-ea"/>
              <a:cs typeface="+mj-cs"/>
              <a:sym typeface="Calibri"/>
            </a:endParaRPr>
          </a:p>
          <a:p>
            <a:pPr lvl="1" marL="863600" indent="-254000">
              <a:spcBef>
                <a:spcPts val="500"/>
              </a:spcBef>
              <a:defRPr sz="2000"/>
            </a:pPr>
            <a:r>
              <a:t>Binaarne formaat, väiksem maht</a:t>
            </a:r>
          </a:p>
          <a:p>
            <a:pPr lvl="1" marL="863600" indent="-254000">
              <a:spcBef>
                <a:spcPts val="500"/>
              </a:spcBef>
              <a:defRPr sz="2000"/>
            </a:pPr>
            <a:r>
              <a:t>Kiirem töötlemine kui JSON/XML</a:t>
            </a:r>
          </a:p>
          <a:p>
            <a:pPr lvl="1" marL="863600" indent="-254000">
              <a:spcBef>
                <a:spcPts val="500"/>
              </a:spcBef>
              <a:defRPr sz="2000"/>
            </a:pPr>
            <a:r>
              <a:t>Nõuab skeemi defineerimist</a:t>
            </a:r>
          </a:p>
          <a:p>
            <a:pPr lvl="1" marL="863600" indent="-254000">
              <a:spcBef>
                <a:spcPts val="500"/>
              </a:spcBef>
              <a:defRPr sz="2000"/>
            </a:pPr>
            <a:r>
              <a:t>Vähem inimloetav</a:t>
            </a:r>
          </a:p>
          <a:p>
            <a:pPr marL="0" indent="0">
              <a:buSzTx/>
              <a:buNone/>
            </a:pPr>
            <a:r>
              <a:t>Avro (Apache)</a:t>
            </a:r>
            <a:endParaRPr>
              <a:latin typeface="+mj-lt"/>
              <a:ea typeface="+mj-ea"/>
              <a:cs typeface="+mj-cs"/>
              <a:sym typeface="Calibri"/>
            </a:endParaRPr>
          </a:p>
          <a:p>
            <a:pPr lvl="1" marL="863600" indent="-254000">
              <a:spcBef>
                <a:spcPts val="500"/>
              </a:spcBef>
              <a:defRPr sz="2000"/>
            </a:pPr>
            <a:r>
              <a:t>Binaarne formaat, toetab skeemide evolutsiooni</a:t>
            </a:r>
          </a:p>
          <a:p>
            <a:pPr lvl="1" marL="863600" indent="-254000">
              <a:spcBef>
                <a:spcPts val="500"/>
              </a:spcBef>
              <a:defRPr sz="2000"/>
            </a:pPr>
            <a:r>
              <a:t>Populaarne suurandmete töötluses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Title 1"/>
          <p:cNvSpPr txBox="1"/>
          <p:nvPr>
            <p:ph type="title"/>
          </p:nvPr>
        </p:nvSpPr>
        <p:spPr>
          <a:prstGeom prst="rect">
            <a:avLst/>
          </a:prstGeom>
        </p:spPr>
        <p:txBody>
          <a:bodyPr/>
          <a:lstStyle>
            <a:lvl1pPr defTabSz="786364">
              <a:defRPr spc="-51" sz="2580"/>
            </a:lvl1pPr>
          </a:lstStyle>
          <a:p>
            <a:pPr/>
            <a:r>
              <a:t>Andmete serialiseerimine ja deserialiseerimine</a:t>
            </a:r>
          </a:p>
        </p:txBody>
      </p:sp>
      <p:sp>
        <p:nvSpPr>
          <p:cNvPr id="276" name="Content Placeholder 2"/>
          <p:cNvSpPr txBox="1"/>
          <p:nvPr>
            <p:ph type="body" idx="1"/>
          </p:nvPr>
        </p:nvSpPr>
        <p:spPr>
          <a:xfrm>
            <a:off x="310273" y="933547"/>
            <a:ext cx="8523454" cy="3926024"/>
          </a:xfrm>
          <a:prstGeom prst="rect">
            <a:avLst/>
          </a:prstGeom>
        </p:spPr>
        <p:txBody>
          <a:bodyPr/>
          <a:lstStyle/>
          <a:p>
            <a:pPr marL="0" indent="0">
              <a:spcBef>
                <a:spcPts val="3000"/>
              </a:spcBef>
              <a:buSzTx/>
              <a:buNone/>
            </a:pPr>
            <a:r>
              <a:t>Serialiseerimise väljakutsed</a:t>
            </a:r>
          </a:p>
          <a:p>
            <a:pPr lvl="1"/>
            <a:r>
              <a:t>Versioonihaldus - kuidas käsitleda skeemi muutusi</a:t>
            </a:r>
          </a:p>
          <a:p>
            <a:pPr lvl="1"/>
            <a:r>
              <a:t>Ühilduvus - tagasiühilduvus ja edasiühilduvus</a:t>
            </a:r>
          </a:p>
          <a:p>
            <a:pPr lvl="1"/>
            <a:r>
              <a:t>Jõudlus - serialiseerimise ja deserialiseerimise kiirus</a:t>
            </a:r>
          </a:p>
          <a:p>
            <a:pPr lvl="1"/>
            <a:r>
              <a:t>Turvalisus - deserialiseerimisega seotud turvaohud</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Title 1"/>
          <p:cNvSpPr txBox="1"/>
          <p:nvPr>
            <p:ph type="title"/>
          </p:nvPr>
        </p:nvSpPr>
        <p:spPr>
          <a:prstGeom prst="rect">
            <a:avLst/>
          </a:prstGeom>
        </p:spPr>
        <p:txBody>
          <a:bodyPr/>
          <a:lstStyle>
            <a:lvl1pPr defTabSz="786364">
              <a:defRPr spc="-51" sz="2580"/>
            </a:lvl1pPr>
          </a:lstStyle>
          <a:p>
            <a:pPr/>
            <a:r>
              <a:t>Andmete serialiseerimine ja deserialiseerimine</a:t>
            </a:r>
          </a:p>
        </p:txBody>
      </p:sp>
      <p:sp>
        <p:nvSpPr>
          <p:cNvPr id="279" name="Content Placeholder 2"/>
          <p:cNvSpPr txBox="1"/>
          <p:nvPr>
            <p:ph type="body" idx="1"/>
          </p:nvPr>
        </p:nvSpPr>
        <p:spPr>
          <a:xfrm>
            <a:off x="310273" y="933547"/>
            <a:ext cx="8523454" cy="3926024"/>
          </a:xfrm>
          <a:prstGeom prst="rect">
            <a:avLst/>
          </a:prstGeom>
        </p:spPr>
        <p:txBody>
          <a:bodyPr/>
          <a:lstStyle/>
          <a:p>
            <a:pPr marL="0" indent="0">
              <a:spcBef>
                <a:spcPts val="3000"/>
              </a:spcBef>
              <a:buSzTx/>
              <a:buNone/>
            </a:pPr>
            <a:r>
              <a:t>Näide logistika valdkonnast</a:t>
            </a:r>
          </a:p>
          <a:p>
            <a:pPr marL="0" indent="0">
              <a:buSzTx/>
              <a:buNone/>
            </a:pPr>
            <a:r>
              <a:t>Transpordiettevõte ja e-pood vahetavad andmeid: </a:t>
            </a:r>
          </a:p>
          <a:p>
            <a:pPr lvl="2" marL="0" indent="914400">
              <a:buSzTx/>
              <a:buNone/>
            </a:pPr>
            <a:r>
              <a:t>1. E-pood serialiseerib tellimuse andmed JSON-formaati </a:t>
            </a:r>
          </a:p>
          <a:p>
            <a:pPr lvl="2" marL="0" indent="914400">
              <a:buSzTx/>
              <a:buNone/>
            </a:pPr>
            <a:r>
              <a:t>2. Andmed saadetakse API kaudu transpordiettevõttele </a:t>
            </a:r>
          </a:p>
          <a:p>
            <a:pPr lvl="2" marL="0" indent="914400">
              <a:buSzTx/>
              <a:buNone/>
            </a:pPr>
            <a:r>
              <a:t>3. Transpordiettevõte deserialiseerib andmed oma süsteemis </a:t>
            </a:r>
          </a:p>
          <a:p>
            <a:pPr lvl="2" marL="0" indent="914400">
              <a:buSzTx/>
              <a:buNone/>
            </a:pPr>
            <a:r>
              <a:t>4. Transpordiettevõte serialiseerib tarneinfo XML-formaati </a:t>
            </a:r>
          </a:p>
          <a:p>
            <a:pPr lvl="2" marL="0" indent="914400">
              <a:buSzTx/>
              <a:buNone/>
            </a:pPr>
            <a:r>
              <a:t>5. Andmed saadetakse tagasi e-poele </a:t>
            </a:r>
          </a:p>
          <a:p>
            <a:pPr lvl="2" marL="0" indent="914400">
              <a:buSzTx/>
              <a:buNone/>
            </a:pPr>
            <a:r>
              <a:t>6. E-pood deserialiseerib tarneinfo ja kuvab selle kliendile</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282" name="Content Placeholder 2"/>
          <p:cNvSpPr txBox="1"/>
          <p:nvPr>
            <p:ph type="body" idx="1"/>
          </p:nvPr>
        </p:nvSpPr>
        <p:spPr>
          <a:xfrm>
            <a:off x="378512" y="1023747"/>
            <a:ext cx="8533498" cy="3812423"/>
          </a:xfrm>
          <a:prstGeom prst="rect">
            <a:avLst/>
          </a:prstGeom>
        </p:spPr>
        <p:txBody>
          <a:bodyPr/>
          <a:lstStyle/>
          <a:p>
            <a:pPr marL="0" indent="0" defTabSz="722357">
              <a:spcBef>
                <a:spcPts val="1300"/>
              </a:spcBef>
              <a:buSzTx/>
              <a:buNone/>
              <a:defRPr sz="1422"/>
            </a:pPr>
            <a:r>
              <a:t>Andmevahetuse protokollid on reeglite kogumid, mis määratlevad, kuidas arvutiprogrammid omavahel suhtlevad. Need protokollid määravad andmete formaadi, edastamise viisi ja suhtluse reeglid. Järgnevalt käsitleme olulisemaid protokolle ja standardeid, mis on kasutusel tänapäeva tarkvarasüsteemides.</a:t>
            </a:r>
          </a:p>
          <a:p>
            <a:pPr marL="0" indent="0" defTabSz="722357">
              <a:spcBef>
                <a:spcPts val="2300"/>
              </a:spcBef>
              <a:buSzTx/>
              <a:buNone/>
              <a:defRPr sz="1422"/>
            </a:pPr>
            <a:r>
              <a:t>HTTP/HTTPS ülevaade</a:t>
            </a:r>
          </a:p>
          <a:p>
            <a:pPr marL="0" indent="0" defTabSz="722357">
              <a:spcBef>
                <a:spcPts val="1300"/>
              </a:spcBef>
              <a:buSzTx/>
              <a:buNone/>
              <a:defRPr sz="1422"/>
            </a:pPr>
            <a:r>
              <a:t>HTTP (HyperText Transfer Protocol) on veebipõhise suhtluse alustala, mis võimaldab veebilehtede ja -rakenduste andmevahetust.</a:t>
            </a:r>
          </a:p>
          <a:p>
            <a:pPr marL="180594" indent="-180594" defTabSz="722357">
              <a:spcBef>
                <a:spcPts val="1300"/>
              </a:spcBef>
              <a:defRPr sz="1422"/>
            </a:pPr>
            <a:r>
              <a:t>Põhiomadused:</a:t>
            </a:r>
          </a:p>
          <a:p>
            <a:pPr lvl="1" marL="682244" indent="-200660" defTabSz="722357">
              <a:spcBef>
                <a:spcPts val="300"/>
              </a:spcBef>
              <a:defRPr sz="1580"/>
            </a:pPr>
            <a:r>
              <a:t>Klient-server mudel</a:t>
            </a:r>
          </a:p>
          <a:p>
            <a:pPr lvl="1" marL="682244" indent="-200660" defTabSz="722357">
              <a:spcBef>
                <a:spcPts val="300"/>
              </a:spcBef>
              <a:defRPr sz="1580"/>
            </a:pPr>
            <a:r>
              <a:t>Olekuta (stateless) protokoll</a:t>
            </a:r>
          </a:p>
          <a:p>
            <a:pPr lvl="1" marL="682244" indent="-200660" defTabSz="722357">
              <a:spcBef>
                <a:spcPts val="300"/>
              </a:spcBef>
              <a:defRPr sz="1580"/>
            </a:pPr>
            <a:r>
              <a:t>Teksti- ja meediafailide edastamine</a:t>
            </a:r>
          </a:p>
          <a:p>
            <a:pPr lvl="1" marL="682244" indent="-200660" defTabSz="722357">
              <a:spcBef>
                <a:spcPts val="300"/>
              </a:spcBef>
              <a:defRPr sz="1580"/>
            </a:pPr>
            <a:r>
              <a:t>Standardiseeritud päringumeetodid ja vastusekoodid</a:t>
            </a:r>
          </a:p>
          <a:p>
            <a:pPr marL="180594" indent="-180594" defTabSz="722357">
              <a:spcBef>
                <a:spcPts val="1300"/>
              </a:spcBef>
              <a:defRPr sz="1422"/>
            </a:pPr>
            <a:r>
              <a:t>HTTPS on HTTP turvaline versioon, mis kasutab TLS/SSL krüpteerimist andmete kaitsmiseks</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285" name="Content Placeholder 2"/>
          <p:cNvSpPr txBox="1"/>
          <p:nvPr>
            <p:ph type="body" idx="1"/>
          </p:nvPr>
        </p:nvSpPr>
        <p:spPr>
          <a:xfrm>
            <a:off x="378512" y="1023747"/>
            <a:ext cx="8533498" cy="3812423"/>
          </a:xfrm>
          <a:prstGeom prst="rect">
            <a:avLst/>
          </a:prstGeom>
        </p:spPr>
        <p:txBody>
          <a:bodyPr/>
          <a:lstStyle/>
          <a:p>
            <a:pPr marL="173736" indent="-173736" defTabSz="694926">
              <a:spcBef>
                <a:spcPts val="1200"/>
              </a:spcBef>
              <a:defRPr sz="1368"/>
            </a:pPr>
            <a:r>
              <a:t>HTTP meetodid:</a:t>
            </a:r>
          </a:p>
          <a:p>
            <a:pPr lvl="1" marL="656336" indent="-193039" defTabSz="694926">
              <a:spcBef>
                <a:spcPts val="300"/>
              </a:spcBef>
              <a:defRPr sz="1520"/>
            </a:pPr>
            <a:r>
              <a:t>GET - andmete pärimine</a:t>
            </a:r>
          </a:p>
          <a:p>
            <a:pPr lvl="1" marL="656336" indent="-193039" defTabSz="694926">
              <a:spcBef>
                <a:spcPts val="300"/>
              </a:spcBef>
              <a:defRPr sz="1520"/>
            </a:pPr>
            <a:r>
              <a:t>POST - uute andmete loomine</a:t>
            </a:r>
          </a:p>
          <a:p>
            <a:pPr lvl="1" marL="656336" indent="-193039" defTabSz="694926">
              <a:spcBef>
                <a:spcPts val="300"/>
              </a:spcBef>
              <a:defRPr sz="1520"/>
            </a:pPr>
            <a:r>
              <a:t>PUT - olemasolevate andmete täielik uuendamine</a:t>
            </a:r>
          </a:p>
          <a:p>
            <a:pPr lvl="1" marL="656336" indent="-193039" defTabSz="694926">
              <a:spcBef>
                <a:spcPts val="300"/>
              </a:spcBef>
              <a:defRPr sz="1520"/>
            </a:pPr>
            <a:r>
              <a:t>PATCH - olemasolevate andmete osaline uuendamine</a:t>
            </a:r>
          </a:p>
          <a:p>
            <a:pPr lvl="1" marL="656336" indent="-193039" defTabSz="694926">
              <a:spcBef>
                <a:spcPts val="300"/>
              </a:spcBef>
              <a:defRPr sz="1520"/>
            </a:pPr>
            <a:r>
              <a:t>DELETE - andmete kustutamine</a:t>
            </a:r>
          </a:p>
          <a:p>
            <a:pPr lvl="1" marL="656336" indent="-193039" defTabSz="694926">
              <a:spcBef>
                <a:spcPts val="300"/>
              </a:spcBef>
              <a:defRPr sz="1520"/>
            </a:pPr>
            <a:r>
              <a:t>HEAD - metaandmete pärimine ilma sisu laadimata</a:t>
            </a:r>
          </a:p>
          <a:p>
            <a:pPr lvl="1" marL="656336" indent="-193039" defTabSz="694926">
              <a:spcBef>
                <a:spcPts val="300"/>
              </a:spcBef>
              <a:defRPr sz="1520"/>
            </a:pPr>
            <a:r>
              <a:t>OPTIONS - toetatud meetodite info pärimine</a:t>
            </a:r>
          </a:p>
          <a:p>
            <a:pPr marL="173736" indent="-173736" defTabSz="694926">
              <a:spcBef>
                <a:spcPts val="1200"/>
              </a:spcBef>
              <a:defRPr sz="1368"/>
            </a:pPr>
            <a:r>
              <a:t>HTTP vastusekoodid:</a:t>
            </a:r>
            <a:endParaRPr>
              <a:latin typeface="+mj-lt"/>
              <a:ea typeface="+mj-ea"/>
              <a:cs typeface="+mj-cs"/>
              <a:sym typeface="Calibri"/>
            </a:endParaRPr>
          </a:p>
          <a:p>
            <a:pPr lvl="1" marL="656336" indent="-193039" defTabSz="694926">
              <a:spcBef>
                <a:spcPts val="300"/>
              </a:spcBef>
              <a:defRPr sz="1520"/>
            </a:pPr>
            <a:r>
              <a:t>1xx - Informatiivne (nt. 100 Continue)</a:t>
            </a:r>
          </a:p>
          <a:p>
            <a:pPr lvl="1" marL="656336" indent="-193039" defTabSz="694926">
              <a:spcBef>
                <a:spcPts val="300"/>
              </a:spcBef>
              <a:defRPr sz="1520"/>
            </a:pPr>
            <a:r>
              <a:t>2xx - Edukas (nt. 200 OK, 201 Created)</a:t>
            </a:r>
          </a:p>
          <a:p>
            <a:pPr lvl="1" marL="656336" indent="-193039" defTabSz="694926">
              <a:spcBef>
                <a:spcPts val="300"/>
              </a:spcBef>
              <a:defRPr sz="1520"/>
            </a:pPr>
            <a:r>
              <a:t>3xx - Ümbersuunamine (nt. 301 Moved Permanently)</a:t>
            </a:r>
          </a:p>
          <a:p>
            <a:pPr lvl="1" marL="656336" indent="-193039" defTabSz="694926">
              <a:spcBef>
                <a:spcPts val="300"/>
              </a:spcBef>
              <a:defRPr sz="1520"/>
            </a:pPr>
            <a:r>
              <a:t>4xx - Kliendi viga (nt. 400 Bad Request, 404 Not Found)</a:t>
            </a:r>
          </a:p>
          <a:p>
            <a:pPr lvl="1" marL="656336" indent="-193039" defTabSz="694926">
              <a:spcBef>
                <a:spcPts val="300"/>
              </a:spcBef>
              <a:defRPr sz="1520"/>
            </a:pPr>
            <a:r>
              <a:t>5xx - Serveri viga (nt. 500 Internal Server Error)</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288" name="Content Placeholder 2"/>
          <p:cNvSpPr txBox="1"/>
          <p:nvPr>
            <p:ph type="body" idx="1"/>
          </p:nvPr>
        </p:nvSpPr>
        <p:spPr>
          <a:xfrm>
            <a:off x="378512" y="1023747"/>
            <a:ext cx="8533498" cy="3812423"/>
          </a:xfrm>
          <a:prstGeom prst="rect">
            <a:avLst/>
          </a:prstGeom>
        </p:spPr>
        <p:txBody>
          <a:bodyPr/>
          <a:lstStyle/>
          <a:p>
            <a:pPr marL="0" indent="0" defTabSz="832083">
              <a:spcBef>
                <a:spcPts val="2700"/>
              </a:spcBef>
              <a:buSzTx/>
              <a:buNone/>
              <a:defRPr sz="1638"/>
            </a:pPr>
            <a:r>
              <a:t>RESTful arhitektuur</a:t>
            </a:r>
          </a:p>
          <a:p>
            <a:pPr marL="0" indent="0" defTabSz="832083">
              <a:spcBef>
                <a:spcPts val="1500"/>
              </a:spcBef>
              <a:buSzTx/>
              <a:buNone/>
              <a:defRPr sz="1638"/>
            </a:pPr>
            <a:r>
              <a:t>REST (Representational State Transfer) on arhitektuuristiil, mis kasutab HTTP protokolli võimalusi ressursipõhise suhtluse loomiseks.</a:t>
            </a:r>
          </a:p>
          <a:p>
            <a:pPr marL="208026" indent="-208026" defTabSz="832083">
              <a:spcBef>
                <a:spcPts val="1500"/>
              </a:spcBef>
              <a:defRPr sz="1638"/>
            </a:pPr>
            <a:r>
              <a:t>REST põhiprintsiibid:</a:t>
            </a:r>
            <a:endParaRPr>
              <a:latin typeface="+mj-lt"/>
              <a:ea typeface="+mj-ea"/>
              <a:cs typeface="+mj-cs"/>
              <a:sym typeface="Calibri"/>
            </a:endParaRPr>
          </a:p>
          <a:p>
            <a:pPr lvl="1" marL="785876" indent="-231140" defTabSz="832083">
              <a:spcBef>
                <a:spcPts val="400"/>
              </a:spcBef>
              <a:defRPr sz="1820"/>
            </a:pPr>
            <a:r>
              <a:t>Ressursipõhisus - kõik on ressurss, millel on unikaalne identifikaator (URI)</a:t>
            </a:r>
          </a:p>
          <a:p>
            <a:pPr lvl="1" marL="785876" indent="-231140" defTabSz="832083">
              <a:spcBef>
                <a:spcPts val="400"/>
              </a:spcBef>
              <a:defRPr sz="1820"/>
            </a:pPr>
            <a:r>
              <a:t>Olekuta suhtlus - iga päring sisaldab kogu vajalikku infot</a:t>
            </a:r>
          </a:p>
          <a:p>
            <a:pPr lvl="1" marL="785876" indent="-231140" defTabSz="832083">
              <a:spcBef>
                <a:spcPts val="400"/>
              </a:spcBef>
              <a:defRPr sz="1820"/>
            </a:pPr>
            <a:r>
              <a:t>Ühtne liides - standardsed HTTP meetodid ressursside haldamiseks</a:t>
            </a:r>
          </a:p>
          <a:p>
            <a:pPr lvl="1" marL="785876" indent="-231140" defTabSz="832083">
              <a:spcBef>
                <a:spcPts val="400"/>
              </a:spcBef>
              <a:defRPr sz="1820"/>
            </a:pPr>
            <a:r>
              <a:t>Vahemälu kasutamine - vastuseid saab vahemälus hoida jõudluse parandamiseks</a:t>
            </a:r>
          </a:p>
          <a:p>
            <a:pPr lvl="1" marL="785876" indent="-231140" defTabSz="832083">
              <a:spcBef>
                <a:spcPts val="400"/>
              </a:spcBef>
              <a:defRPr sz="1820"/>
            </a:pPr>
            <a:r>
              <a:t>Kihiline süsteem - klient ei tea, kas ta suhtleb otse serveriga või vahendajaga</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291" name="Content Placeholder 2"/>
          <p:cNvSpPr txBox="1"/>
          <p:nvPr>
            <p:ph type="body" idx="1"/>
          </p:nvPr>
        </p:nvSpPr>
        <p:spPr>
          <a:xfrm>
            <a:off x="378512" y="1023747"/>
            <a:ext cx="8533498" cy="3812423"/>
          </a:xfrm>
          <a:prstGeom prst="rect">
            <a:avLst/>
          </a:prstGeom>
        </p:spPr>
        <p:txBody>
          <a:bodyPr/>
          <a:lstStyle/>
          <a:p>
            <a:pPr marL="0" indent="0">
              <a:spcBef>
                <a:spcPts val="3000"/>
              </a:spcBef>
              <a:buSzTx/>
              <a:buNone/>
            </a:pPr>
            <a:r>
              <a:t>RESTful arhitektuur</a:t>
            </a:r>
          </a:p>
          <a:p>
            <a:pPr/>
            <a:r>
              <a:t>RESTful API näide:</a:t>
            </a:r>
            <a:endParaRPr>
              <a:latin typeface="+mj-lt"/>
              <a:ea typeface="+mj-ea"/>
              <a:cs typeface="+mj-cs"/>
              <a:sym typeface="Calibri"/>
            </a:endParaRPr>
          </a:p>
          <a:p>
            <a:pPr lvl="1" marL="863600" indent="-254000">
              <a:spcBef>
                <a:spcPts val="500"/>
              </a:spcBef>
              <a:defRPr sz="2000"/>
            </a:pPr>
            <a:r>
              <a:t>Ressurss: Tellimused</a:t>
            </a:r>
          </a:p>
          <a:p>
            <a:pPr lvl="1" marL="863600" indent="-254000">
              <a:spcBef>
                <a:spcPts val="500"/>
              </a:spcBef>
              <a:defRPr sz="2000"/>
            </a:pPr>
            <a:r>
              <a:t>Endpoint: </a:t>
            </a:r>
            <a:r>
              <a:rPr>
                <a:latin typeface="Courier"/>
                <a:ea typeface="Courier"/>
                <a:cs typeface="Courier"/>
                <a:sym typeface="Courier"/>
              </a:rPr>
              <a:t>/orders</a:t>
            </a:r>
          </a:p>
          <a:p>
            <a:pPr lvl="1" marL="863600" indent="-254000">
              <a:spcBef>
                <a:spcPts val="500"/>
              </a:spcBef>
              <a:defRPr sz="2000"/>
            </a:pPr>
            <a:r>
              <a:t>Operatsioonid:</a:t>
            </a:r>
          </a:p>
          <a:p>
            <a:pPr lvl="2">
              <a:spcBef>
                <a:spcPts val="400"/>
              </a:spcBef>
            </a:pPr>
            <a:r>
              <a:t>GET /orders - kõigi tellimuste nimekiri</a:t>
            </a:r>
          </a:p>
          <a:p>
            <a:pPr lvl="2">
              <a:spcBef>
                <a:spcPts val="400"/>
              </a:spcBef>
            </a:pPr>
            <a:r>
              <a:t>GET /orders/123 - tellimuse nr 123 detailid</a:t>
            </a:r>
          </a:p>
          <a:p>
            <a:pPr lvl="2">
              <a:spcBef>
                <a:spcPts val="400"/>
              </a:spcBef>
            </a:pPr>
            <a:r>
              <a:t>POST /orders - uue tellimuse loomine</a:t>
            </a:r>
          </a:p>
          <a:p>
            <a:pPr lvl="2">
              <a:spcBef>
                <a:spcPts val="400"/>
              </a:spcBef>
            </a:pPr>
            <a:r>
              <a:t>PUT /orders/123 - tellimuse nr 123 täielik uuendamine</a:t>
            </a:r>
          </a:p>
          <a:p>
            <a:pPr lvl="2">
              <a:spcBef>
                <a:spcPts val="400"/>
              </a:spcBef>
            </a:pPr>
            <a:r>
              <a:t>DELETE /orders/123 - tellimuse nr 123 kustutamine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Title 1"/>
          <p:cNvSpPr txBox="1"/>
          <p:nvPr>
            <p:ph type="title"/>
          </p:nvPr>
        </p:nvSpPr>
        <p:spPr>
          <a:prstGeom prst="rect">
            <a:avLst/>
          </a:prstGeom>
        </p:spPr>
        <p:txBody>
          <a:bodyPr/>
          <a:lstStyle/>
          <a:p>
            <a:pPr/>
            <a:r>
              <a:t>Teema olulisus ettevõtluses</a:t>
            </a:r>
          </a:p>
        </p:txBody>
      </p:sp>
      <p:sp>
        <p:nvSpPr>
          <p:cNvPr id="129" name="Content Placeholder 2"/>
          <p:cNvSpPr txBox="1"/>
          <p:nvPr>
            <p:ph type="body" idx="1"/>
          </p:nvPr>
        </p:nvSpPr>
        <p:spPr>
          <a:xfrm>
            <a:off x="457200" y="1200151"/>
            <a:ext cx="8229600" cy="3394472"/>
          </a:xfrm>
          <a:prstGeom prst="rect">
            <a:avLst/>
          </a:prstGeom>
        </p:spPr>
        <p:txBody>
          <a:bodyPr/>
          <a:lstStyle/>
          <a:p>
            <a:pPr marL="0" indent="0" defTabSz="209169">
              <a:spcBef>
                <a:spcPts val="300"/>
              </a:spcBef>
              <a:buSzTx/>
              <a:buNone/>
              <a:defRPr sz="1464"/>
            </a:pPr>
            <a:r>
              <a:t>Tänapäeva ettevõtlus on muutunud järjest keerukamaks ja globaalsemaks. Ettevõtted peavad hallata keerulisi tarneahelaid, mis hõlmavad mitmeid osapooli, asukohti ja süsteeme. Sellises keskkonnas on arvutiprogrammide vaheline suhtlus muutunud kriitiliselt oluliseks, võimaldades:</a:t>
            </a:r>
          </a:p>
          <a:p>
            <a:pPr marL="209169" indent="-209169" defTabSz="209169">
              <a:spcBef>
                <a:spcPts val="300"/>
              </a:spcBef>
              <a:buFontTx/>
              <a:buAutoNum type="arabicPeriod" startAt="1"/>
              <a:defRPr b="1" sz="1464">
                <a:latin typeface="+mj-lt"/>
                <a:ea typeface="+mj-ea"/>
                <a:cs typeface="+mj-cs"/>
                <a:sym typeface="Calibri"/>
              </a:defRPr>
            </a:pPr>
            <a:r>
              <a:t>Reaalajas andmevahetus</a:t>
            </a:r>
            <a:r>
              <a:rPr b="0"/>
              <a:t> - Kaupade asukoha, oleku ja liikumise jälgimine kogu tarneahela ulatuses</a:t>
            </a:r>
            <a:endParaRPr b="0"/>
          </a:p>
          <a:p>
            <a:pPr marL="209169" indent="-209169" defTabSz="209169">
              <a:spcBef>
                <a:spcPts val="300"/>
              </a:spcBef>
              <a:buFontTx/>
              <a:buAutoNum type="arabicPeriod" startAt="1"/>
              <a:defRPr b="1" sz="1464">
                <a:latin typeface="+mj-lt"/>
                <a:ea typeface="+mj-ea"/>
                <a:cs typeface="+mj-cs"/>
                <a:sym typeface="Calibri"/>
              </a:defRPr>
            </a:pPr>
            <a:r>
              <a:t>Protsesside automatiseerimine</a:t>
            </a:r>
            <a:r>
              <a:rPr b="0"/>
              <a:t> - Tellimuste töötlemine, laohaldus ja transpordi planeerimine ilma inimese sekkumiseta</a:t>
            </a:r>
            <a:endParaRPr b="0"/>
          </a:p>
          <a:p>
            <a:pPr marL="209169" indent="-209169" defTabSz="209169">
              <a:spcBef>
                <a:spcPts val="300"/>
              </a:spcBef>
              <a:buFontTx/>
              <a:buAutoNum type="arabicPeriod" startAt="1"/>
              <a:defRPr b="1" sz="1464">
                <a:latin typeface="+mj-lt"/>
                <a:ea typeface="+mj-ea"/>
                <a:cs typeface="+mj-cs"/>
                <a:sym typeface="Calibri"/>
              </a:defRPr>
            </a:pPr>
            <a:r>
              <a:t>Andmete integreerimine</a:t>
            </a:r>
            <a:r>
              <a:rPr b="0"/>
              <a:t> - Erinevate süsteemide (ERP, WMS, TMS) vaheline sujuv andmevahetus</a:t>
            </a:r>
            <a:endParaRPr b="0"/>
          </a:p>
          <a:p>
            <a:pPr marL="209169" indent="-209169" defTabSz="209169">
              <a:spcBef>
                <a:spcPts val="300"/>
              </a:spcBef>
              <a:buFontTx/>
              <a:buAutoNum type="arabicPeriod" startAt="1"/>
              <a:defRPr b="1" sz="1464">
                <a:latin typeface="+mj-lt"/>
                <a:ea typeface="+mj-ea"/>
                <a:cs typeface="+mj-cs"/>
                <a:sym typeface="Calibri"/>
              </a:defRPr>
            </a:pPr>
            <a:r>
              <a:t>Otsuste tegemise toetamine</a:t>
            </a:r>
            <a:r>
              <a:rPr b="0"/>
              <a:t> - Andmete kogumine ja analüüsimine optimaalsete logistiliste otsuste tegemiseks</a:t>
            </a:r>
            <a:endParaRPr b="0"/>
          </a:p>
          <a:p>
            <a:pPr marL="209169" indent="-209169" defTabSz="209169">
              <a:spcBef>
                <a:spcPts val="300"/>
              </a:spcBef>
              <a:buFontTx/>
              <a:buAutoNum type="arabicPeriod" startAt="1"/>
              <a:defRPr b="1" sz="1464">
                <a:latin typeface="+mj-lt"/>
                <a:ea typeface="+mj-ea"/>
                <a:cs typeface="+mj-cs"/>
                <a:sym typeface="Calibri"/>
              </a:defRPr>
            </a:pPr>
            <a:r>
              <a:t>Klienditeeninduse parandamine</a:t>
            </a:r>
            <a:r>
              <a:rPr b="0"/>
              <a:t> - Täpsed tarneajad ja olekuteated klientidele</a:t>
            </a:r>
            <a:endParaRPr b="0"/>
          </a:p>
          <a:p>
            <a:pPr marL="0" indent="0" defTabSz="209169">
              <a:spcBef>
                <a:spcPts val="300"/>
              </a:spcBef>
              <a:buSzTx/>
              <a:buNone/>
              <a:defRPr sz="1464"/>
            </a:pPr>
            <a:r>
              <a:t>Logistika valdkonnas on arvutiprogrammide vaheline suhtlus eriti oluline, kuna see võimaldab luua terviklikke lahendusi, mis ühendavad erinevaid osapooli (tarnijad, tootjad, laod, transpordifirmad, kliendid) ühtsesse inforuumi.</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294" name="Content Placeholder 2"/>
          <p:cNvSpPr txBox="1"/>
          <p:nvPr>
            <p:ph type="body" idx="1"/>
          </p:nvPr>
        </p:nvSpPr>
        <p:spPr>
          <a:xfrm>
            <a:off x="378512" y="1023747"/>
            <a:ext cx="8533498" cy="3812423"/>
          </a:xfrm>
          <a:prstGeom prst="rect">
            <a:avLst/>
          </a:prstGeom>
        </p:spPr>
        <p:txBody>
          <a:bodyPr/>
          <a:lstStyle/>
          <a:p>
            <a:pPr marL="0" indent="0" defTabSz="886945">
              <a:spcBef>
                <a:spcPts val="2900"/>
              </a:spcBef>
              <a:buSzTx/>
              <a:buNone/>
              <a:defRPr sz="1746">
                <a:latin typeface="+mj-lt"/>
                <a:ea typeface="+mj-ea"/>
                <a:cs typeface="+mj-cs"/>
                <a:sym typeface="Calibri"/>
              </a:defRPr>
            </a:pPr>
            <a:r>
              <a:rPr>
                <a:latin typeface="Chalkboard"/>
                <a:ea typeface="Chalkboard"/>
                <a:cs typeface="Chalkboard"/>
                <a:sym typeface="Chalkboard"/>
              </a:rPr>
              <a:t>RESTful</a:t>
            </a:r>
            <a:r>
              <a:t> arhitektuur</a:t>
            </a:r>
          </a:p>
          <a:p>
            <a:pPr marL="221742" indent="-221742" defTabSz="886945">
              <a:defRPr sz="1746">
                <a:latin typeface="+mj-lt"/>
                <a:ea typeface="+mj-ea"/>
                <a:cs typeface="+mj-cs"/>
                <a:sym typeface="Calibri"/>
              </a:defRPr>
            </a:pPr>
            <a:r>
              <a:rPr>
                <a:latin typeface="Chalkboard"/>
                <a:ea typeface="Chalkboard"/>
                <a:cs typeface="Chalkboard"/>
                <a:sym typeface="Chalkboard"/>
              </a:rPr>
              <a:t>Eelised</a:t>
            </a:r>
            <a:r>
              <a:t>:</a:t>
            </a:r>
          </a:p>
          <a:p>
            <a:pPr lvl="1" marL="837691" indent="-246380" defTabSz="886945">
              <a:spcBef>
                <a:spcPts val="400"/>
              </a:spcBef>
              <a:defRPr sz="1940"/>
            </a:pPr>
            <a:r>
              <a:t>Lihtne ja intuitiivne</a:t>
            </a:r>
          </a:p>
          <a:p>
            <a:pPr lvl="1" marL="837691" indent="-246380" defTabSz="886945">
              <a:spcBef>
                <a:spcPts val="400"/>
              </a:spcBef>
              <a:defRPr sz="1940"/>
            </a:pPr>
            <a:r>
              <a:t>Skaleeritav</a:t>
            </a:r>
          </a:p>
          <a:p>
            <a:pPr lvl="1" marL="837691" indent="-246380" defTabSz="886945">
              <a:spcBef>
                <a:spcPts val="400"/>
              </a:spcBef>
              <a:defRPr sz="1940"/>
            </a:pPr>
            <a:r>
              <a:t>Platvormist sõltumatu</a:t>
            </a:r>
          </a:p>
          <a:p>
            <a:pPr lvl="1" marL="837691" indent="-246380" defTabSz="886945">
              <a:spcBef>
                <a:spcPts val="400"/>
              </a:spcBef>
              <a:defRPr sz="1940"/>
            </a:pPr>
            <a:r>
              <a:t>Laialdaselt toetatud</a:t>
            </a:r>
          </a:p>
          <a:p>
            <a:pPr marL="221742" indent="-221742" defTabSz="886945">
              <a:defRPr sz="1746">
                <a:latin typeface="+mj-lt"/>
                <a:ea typeface="+mj-ea"/>
                <a:cs typeface="+mj-cs"/>
                <a:sym typeface="Calibri"/>
              </a:defRPr>
            </a:pPr>
            <a:r>
              <a:rPr>
                <a:latin typeface="Chalkboard"/>
                <a:ea typeface="Chalkboard"/>
                <a:cs typeface="Chalkboard"/>
                <a:sym typeface="Chalkboard"/>
              </a:rPr>
              <a:t>Puudused</a:t>
            </a:r>
            <a:r>
              <a:t>:</a:t>
            </a:r>
          </a:p>
          <a:p>
            <a:pPr lvl="1" marL="837691" indent="-246380" defTabSz="886945">
              <a:spcBef>
                <a:spcPts val="400"/>
              </a:spcBef>
              <a:defRPr sz="1940"/>
            </a:pPr>
            <a:r>
              <a:t>Üleliigne andmete edastamine (over-fetching)</a:t>
            </a:r>
          </a:p>
          <a:p>
            <a:pPr lvl="1" marL="837691" indent="-246380" defTabSz="886945">
              <a:spcBef>
                <a:spcPts val="400"/>
              </a:spcBef>
              <a:defRPr sz="1940"/>
            </a:pPr>
            <a:r>
              <a:t>Mitme ressursi pärimine nõuab mitut päringut</a:t>
            </a:r>
          </a:p>
          <a:p>
            <a:pPr lvl="1" marL="837691" indent="-246380" defTabSz="886945">
              <a:spcBef>
                <a:spcPts val="400"/>
              </a:spcBef>
              <a:defRPr sz="1940"/>
            </a:pPr>
            <a:r>
              <a:t>Versioonihalduse väljakutsed</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297" name="Content Placeholder 2"/>
          <p:cNvSpPr txBox="1"/>
          <p:nvPr>
            <p:ph type="body" idx="1"/>
          </p:nvPr>
        </p:nvSpPr>
        <p:spPr>
          <a:xfrm>
            <a:off x="378512" y="1023747"/>
            <a:ext cx="8521349" cy="3918644"/>
          </a:xfrm>
          <a:prstGeom prst="rect">
            <a:avLst/>
          </a:prstGeom>
        </p:spPr>
        <p:txBody>
          <a:bodyPr/>
          <a:lstStyle/>
          <a:p>
            <a:pPr marL="0" indent="0" defTabSz="365750">
              <a:spcBef>
                <a:spcPts val="1200"/>
              </a:spcBef>
              <a:buSzTx/>
              <a:buNone/>
              <a:defRPr sz="720">
                <a:latin typeface="+mj-lt"/>
                <a:ea typeface="+mj-ea"/>
                <a:cs typeface="+mj-cs"/>
                <a:sym typeface="Calibri"/>
              </a:defRPr>
            </a:pPr>
            <a:r>
              <a:rPr>
                <a:latin typeface="Chalkboard"/>
                <a:ea typeface="Chalkboard"/>
                <a:cs typeface="Chalkboard"/>
                <a:sym typeface="Chalkboard"/>
              </a:rPr>
              <a:t>RESTful arhitektuur</a:t>
            </a:r>
            <a:endParaRPr>
              <a:latin typeface="Chalkboard"/>
              <a:ea typeface="Chalkboard"/>
              <a:cs typeface="Chalkboard"/>
              <a:sym typeface="Chalkboard"/>
            </a:endParaRPr>
          </a:p>
          <a:p>
            <a:pPr marL="0" indent="0" defTabSz="365750">
              <a:spcBef>
                <a:spcPts val="1200"/>
              </a:spcBef>
              <a:buSzTx/>
              <a:buNone/>
              <a:defRPr sz="720"/>
            </a:pPr>
            <a:r>
              <a:t>Näide logistika valdkonnast</a:t>
            </a:r>
          </a:p>
          <a:p>
            <a:pPr marL="0" indent="0" defTabSz="365750">
              <a:spcBef>
                <a:spcPts val="600"/>
              </a:spcBef>
              <a:buSzTx/>
              <a:buNone/>
              <a:defRPr sz="720"/>
            </a:pPr>
            <a:r>
              <a:t>E-poe ja logistikateenuse pakkuja vaheline REST API:</a:t>
            </a:r>
          </a:p>
          <a:p>
            <a:pPr marL="137160" indent="0" defTabSz="365750">
              <a:spcBef>
                <a:spcPts val="600"/>
              </a:spcBef>
              <a:defRPr sz="720">
                <a:latin typeface="Courier"/>
                <a:ea typeface="Courier"/>
                <a:cs typeface="Courier"/>
                <a:sym typeface="Courier"/>
              </a:defRPr>
            </a:pPr>
            <a:r>
              <a:t># Uue saadetise loomine</a:t>
            </a:r>
          </a:p>
          <a:p>
            <a:pPr lvl="2" marL="0" indent="365760" defTabSz="365750">
              <a:spcBef>
                <a:spcPts val="600"/>
              </a:spcBef>
              <a:buSzTx/>
              <a:buNone/>
              <a:defRPr sz="720">
                <a:latin typeface="Courier"/>
                <a:ea typeface="Courier"/>
                <a:cs typeface="Courier"/>
                <a:sym typeface="Courier"/>
              </a:defRPr>
            </a:pPr>
            <a:r>
              <a:t>POST /shipments</a:t>
            </a:r>
          </a:p>
          <a:p>
            <a:pPr lvl="2" marL="0" indent="365760" defTabSz="365750">
              <a:spcBef>
                <a:spcPts val="600"/>
              </a:spcBef>
              <a:buSzTx/>
              <a:buNone/>
              <a:defRPr sz="720">
                <a:latin typeface="Courier"/>
                <a:ea typeface="Courier"/>
                <a:cs typeface="Courier"/>
                <a:sym typeface="Courier"/>
              </a:defRPr>
            </a:pPr>
            <a:r>
              <a:t>{</a:t>
            </a:r>
          </a:p>
          <a:p>
            <a:pPr lvl="2" marL="0" indent="365760" defTabSz="365750">
              <a:spcBef>
                <a:spcPts val="600"/>
              </a:spcBef>
              <a:buSzTx/>
              <a:buNone/>
              <a:defRPr sz="720">
                <a:latin typeface="Courier"/>
                <a:ea typeface="Courier"/>
                <a:cs typeface="Courier"/>
                <a:sym typeface="Courier"/>
              </a:defRPr>
            </a:pPr>
            <a:r>
              <a:t>  "recipient": {</a:t>
            </a:r>
          </a:p>
          <a:p>
            <a:pPr lvl="2" marL="0" indent="365760" defTabSz="365750">
              <a:spcBef>
                <a:spcPts val="600"/>
              </a:spcBef>
              <a:buSzTx/>
              <a:buNone/>
              <a:defRPr sz="720">
                <a:latin typeface="Courier"/>
                <a:ea typeface="Courier"/>
                <a:cs typeface="Courier"/>
                <a:sym typeface="Courier"/>
              </a:defRPr>
            </a:pPr>
            <a:r>
              <a:t>    "name": "Jaan Tamm",</a:t>
            </a:r>
          </a:p>
          <a:p>
            <a:pPr lvl="2" marL="0" indent="365760" defTabSz="365750">
              <a:spcBef>
                <a:spcPts val="600"/>
              </a:spcBef>
              <a:buSzTx/>
              <a:buNone/>
              <a:defRPr sz="720">
                <a:latin typeface="Courier"/>
                <a:ea typeface="Courier"/>
                <a:cs typeface="Courier"/>
                <a:sym typeface="Courier"/>
              </a:defRPr>
            </a:pPr>
            <a:r>
              <a:t>    "address": "Pikk 5, Tallinn",</a:t>
            </a:r>
          </a:p>
          <a:p>
            <a:pPr lvl="2" marL="0" indent="365760" defTabSz="365750">
              <a:spcBef>
                <a:spcPts val="600"/>
              </a:spcBef>
              <a:buSzTx/>
              <a:buNone/>
              <a:defRPr sz="720">
                <a:latin typeface="Courier"/>
                <a:ea typeface="Courier"/>
                <a:cs typeface="Courier"/>
                <a:sym typeface="Courier"/>
              </a:defRPr>
            </a:pPr>
            <a:r>
              <a:t>    "phone": "+372 5555 5555"</a:t>
            </a:r>
          </a:p>
          <a:p>
            <a:pPr lvl="2" marL="0" indent="365760" defTabSz="365750">
              <a:spcBef>
                <a:spcPts val="600"/>
              </a:spcBef>
              <a:buSzTx/>
              <a:buNone/>
              <a:defRPr sz="720">
                <a:latin typeface="Courier"/>
                <a:ea typeface="Courier"/>
                <a:cs typeface="Courier"/>
                <a:sym typeface="Courier"/>
              </a:defRPr>
            </a:pPr>
            <a:r>
              <a:t>  },</a:t>
            </a:r>
          </a:p>
          <a:p>
            <a:pPr lvl="2" marL="0" indent="365760" defTabSz="365750">
              <a:spcBef>
                <a:spcPts val="600"/>
              </a:spcBef>
              <a:buSzTx/>
              <a:buNone/>
              <a:defRPr sz="720">
                <a:latin typeface="Courier"/>
                <a:ea typeface="Courier"/>
                <a:cs typeface="Courier"/>
                <a:sym typeface="Courier"/>
              </a:defRPr>
            </a:pPr>
            <a:r>
              <a:t>  "packages": [</a:t>
            </a:r>
          </a:p>
          <a:p>
            <a:pPr lvl="2" marL="0" indent="365760" defTabSz="365750">
              <a:spcBef>
                <a:spcPts val="600"/>
              </a:spcBef>
              <a:buSzTx/>
              <a:buNone/>
              <a:defRPr sz="720">
                <a:latin typeface="Courier"/>
                <a:ea typeface="Courier"/>
                <a:cs typeface="Courier"/>
                <a:sym typeface="Courier"/>
              </a:defRPr>
            </a:pPr>
            <a:r>
              <a:t>    {</a:t>
            </a:r>
          </a:p>
          <a:p>
            <a:pPr lvl="2" marL="0" indent="365760" defTabSz="365750">
              <a:spcBef>
                <a:spcPts val="600"/>
              </a:spcBef>
              <a:buSzTx/>
              <a:buNone/>
              <a:defRPr sz="720">
                <a:latin typeface="Courier"/>
                <a:ea typeface="Courier"/>
                <a:cs typeface="Courier"/>
                <a:sym typeface="Courier"/>
              </a:defRPr>
            </a:pPr>
            <a:r>
              <a:t>      "weight": 2.5,</a:t>
            </a:r>
          </a:p>
          <a:p>
            <a:pPr lvl="2" marL="0" indent="365760" defTabSz="365750">
              <a:spcBef>
                <a:spcPts val="600"/>
              </a:spcBef>
              <a:buSzTx/>
              <a:buNone/>
              <a:defRPr sz="720">
                <a:latin typeface="Courier"/>
                <a:ea typeface="Courier"/>
                <a:cs typeface="Courier"/>
                <a:sym typeface="Courier"/>
              </a:defRPr>
            </a:pPr>
            <a:r>
              <a:t>      "dimensions": "30x20x15",</a:t>
            </a:r>
          </a:p>
          <a:p>
            <a:pPr lvl="2" marL="0" indent="365760" defTabSz="365750">
              <a:spcBef>
                <a:spcPts val="600"/>
              </a:spcBef>
              <a:buSzTx/>
              <a:buNone/>
              <a:defRPr sz="720">
                <a:latin typeface="Courier"/>
                <a:ea typeface="Courier"/>
                <a:cs typeface="Courier"/>
                <a:sym typeface="Courier"/>
              </a:defRPr>
            </a:pPr>
            <a:r>
              <a:t>      "description": "Raamatud"</a:t>
            </a:r>
          </a:p>
          <a:p>
            <a:pPr lvl="2" marL="0" indent="365760" defTabSz="365750">
              <a:spcBef>
                <a:spcPts val="600"/>
              </a:spcBef>
              <a:buSzTx/>
              <a:buNone/>
              <a:defRPr sz="720">
                <a:latin typeface="Courier"/>
                <a:ea typeface="Courier"/>
                <a:cs typeface="Courier"/>
                <a:sym typeface="Courier"/>
              </a:defRPr>
            </a:pPr>
            <a:r>
              <a:t>    }</a:t>
            </a:r>
          </a:p>
          <a:p>
            <a:pPr lvl="2" marL="0" indent="365760" defTabSz="365750">
              <a:spcBef>
                <a:spcPts val="600"/>
              </a:spcBef>
              <a:buSzTx/>
              <a:buNone/>
              <a:defRPr sz="720">
                <a:latin typeface="Courier"/>
                <a:ea typeface="Courier"/>
                <a:cs typeface="Courier"/>
                <a:sym typeface="Courier"/>
              </a:defRPr>
            </a:pPr>
            <a:r>
              <a:t>  ],</a:t>
            </a:r>
          </a:p>
          <a:p>
            <a:pPr lvl="2" marL="0" indent="365760" defTabSz="365750">
              <a:spcBef>
                <a:spcPts val="600"/>
              </a:spcBef>
              <a:buSzTx/>
              <a:buNone/>
              <a:defRPr sz="720">
                <a:latin typeface="Courier"/>
                <a:ea typeface="Courier"/>
                <a:cs typeface="Courier"/>
                <a:sym typeface="Courier"/>
              </a:defRPr>
            </a:pPr>
            <a:r>
              <a:t>  "service_type": "standard"</a:t>
            </a:r>
          </a:p>
          <a:p>
            <a:pPr lvl="2" marL="0" indent="365760" defTabSz="365750">
              <a:spcBef>
                <a:spcPts val="600"/>
              </a:spcBef>
              <a:buSzTx/>
              <a:buNone/>
              <a:defRPr sz="720">
                <a:latin typeface="Courier"/>
                <a:ea typeface="Courier"/>
                <a:cs typeface="Courier"/>
                <a:sym typeface="Courier"/>
              </a:defRPr>
            </a:pPr>
            <a:r>
              <a:t>}</a:t>
            </a:r>
          </a:p>
        </p:txBody>
      </p:sp>
      <p:sp>
        <p:nvSpPr>
          <p:cNvPr id="298" name="# Vastus…"/>
          <p:cNvSpPr txBox="1"/>
          <p:nvPr/>
        </p:nvSpPr>
        <p:spPr>
          <a:xfrm>
            <a:off x="3292522" y="2423506"/>
            <a:ext cx="5667655" cy="2380615"/>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p>
            <a:pPr defTabSz="914377">
              <a:lnSpc>
                <a:spcPct val="90000"/>
              </a:lnSpc>
              <a:spcBef>
                <a:spcPts val="1600"/>
              </a:spcBef>
              <a:defRPr sz="1100">
                <a:solidFill>
                  <a:srgbClr val="FFFFFF"/>
                </a:solidFill>
                <a:latin typeface="Courier"/>
                <a:ea typeface="Courier"/>
                <a:cs typeface="Courier"/>
                <a:sym typeface="Courier"/>
              </a:defRPr>
            </a:pPr>
            <a:r>
              <a:t># Vastus</a:t>
            </a:r>
          </a:p>
          <a:p>
            <a:pPr defTabSz="914377">
              <a:lnSpc>
                <a:spcPct val="90000"/>
              </a:lnSpc>
              <a:spcBef>
                <a:spcPts val="1600"/>
              </a:spcBef>
              <a:defRPr sz="1100">
                <a:solidFill>
                  <a:srgbClr val="FFFFFF"/>
                </a:solidFill>
                <a:latin typeface="Courier"/>
                <a:ea typeface="Courier"/>
                <a:cs typeface="Courier"/>
                <a:sym typeface="Courier"/>
              </a:defRPr>
            </a:pPr>
            <a:r>
              <a:t>201 Created</a:t>
            </a:r>
          </a:p>
          <a:p>
            <a:pPr defTabSz="914377">
              <a:lnSpc>
                <a:spcPct val="90000"/>
              </a:lnSpc>
              <a:spcBef>
                <a:spcPts val="1600"/>
              </a:spcBef>
              <a:defRPr sz="1100">
                <a:solidFill>
                  <a:srgbClr val="FFFFFF"/>
                </a:solidFill>
                <a:latin typeface="Courier"/>
                <a:ea typeface="Courier"/>
                <a:cs typeface="Courier"/>
                <a:sym typeface="Courier"/>
              </a:defRPr>
            </a:pPr>
            <a:r>
              <a:t>{</a:t>
            </a:r>
          </a:p>
          <a:p>
            <a:pPr defTabSz="914377">
              <a:lnSpc>
                <a:spcPct val="90000"/>
              </a:lnSpc>
              <a:spcBef>
                <a:spcPts val="1600"/>
              </a:spcBef>
              <a:defRPr sz="1100">
                <a:solidFill>
                  <a:srgbClr val="FFFFFF"/>
                </a:solidFill>
                <a:latin typeface="Courier"/>
                <a:ea typeface="Courier"/>
                <a:cs typeface="Courier"/>
                <a:sym typeface="Courier"/>
              </a:defRPr>
            </a:pPr>
            <a:r>
              <a:t>  "shipment_id": "SH12345678",</a:t>
            </a:r>
          </a:p>
          <a:p>
            <a:pPr defTabSz="914377">
              <a:lnSpc>
                <a:spcPct val="90000"/>
              </a:lnSpc>
              <a:spcBef>
                <a:spcPts val="1600"/>
              </a:spcBef>
              <a:defRPr sz="1100">
                <a:solidFill>
                  <a:srgbClr val="FFFFFF"/>
                </a:solidFill>
                <a:latin typeface="Courier"/>
                <a:ea typeface="Courier"/>
                <a:cs typeface="Courier"/>
                <a:sym typeface="Courier"/>
              </a:defRPr>
            </a:pPr>
            <a:r>
              <a:t>  "tracking_url": "https://logistics.example.com/track/SH12345678",</a:t>
            </a:r>
          </a:p>
          <a:p>
            <a:pPr defTabSz="914377">
              <a:lnSpc>
                <a:spcPct val="90000"/>
              </a:lnSpc>
              <a:spcBef>
                <a:spcPts val="1600"/>
              </a:spcBef>
              <a:defRPr sz="1100">
                <a:solidFill>
                  <a:srgbClr val="FFFFFF"/>
                </a:solidFill>
                <a:latin typeface="Courier"/>
                <a:ea typeface="Courier"/>
                <a:cs typeface="Courier"/>
                <a:sym typeface="Courier"/>
              </a:defRPr>
            </a:pPr>
            <a:r>
              <a:t>  "estimated_delivery": "2025-04-05"</a:t>
            </a:r>
          </a:p>
          <a:p>
            <a:pPr defTabSz="914377">
              <a:lnSpc>
                <a:spcPct val="90000"/>
              </a:lnSpc>
              <a:spcBef>
                <a:spcPts val="1600"/>
              </a:spcBef>
              <a:defRPr sz="1100">
                <a:solidFill>
                  <a:srgbClr val="FFFFFF"/>
                </a:solidFill>
                <a:latin typeface="Courier"/>
                <a:ea typeface="Courier"/>
                <a:cs typeface="Courier"/>
                <a:sym typeface="Courier"/>
              </a:defRPr>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lt" backwards="0">
                                    <p:tmAbs val="0"/>
                                  </p:iterate>
                                  <p:childTnLst>
                                    <p:set>
                                      <p:cBhvr>
                                        <p:cTn id="6" fill="hold"/>
                                        <p:tgtEl>
                                          <p:spTgt spid="298"/>
                                        </p:tgtEl>
                                        <p:attrNameLst>
                                          <p:attrName>style.visibility</p:attrName>
                                        </p:attrNameLst>
                                      </p:cBhvr>
                                      <p:to>
                                        <p:strVal val="visible"/>
                                      </p:to>
                                    </p:set>
                                    <p:anim calcmode="lin" valueType="num">
                                      <p:cBhvr>
                                        <p:cTn id="7" dur="1000" fill="hold"/>
                                        <p:tgtEl>
                                          <p:spTgt spid="298"/>
                                        </p:tgtEl>
                                        <p:attrNameLst>
                                          <p:attrName>ppt_x</p:attrName>
                                        </p:attrNameLst>
                                      </p:cBhvr>
                                      <p:tavLst>
                                        <p:tav tm="0">
                                          <p:val>
                                            <p:strVal val="1+#ppt_w/2"/>
                                          </p:val>
                                        </p:tav>
                                        <p:tav tm="100000">
                                          <p:val>
                                            <p:strVal val="#ppt_x"/>
                                          </p:val>
                                        </p:tav>
                                      </p:tavLst>
                                    </p:anim>
                                    <p:anim calcmode="lin" valueType="num">
                                      <p:cBhvr>
                                        <p:cTn id="8" dur="1000" fill="hold"/>
                                        <p:tgtEl>
                                          <p:spTgt spid="2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8" grpId="1"/>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301" name="Content Placeholder 2"/>
          <p:cNvSpPr txBox="1"/>
          <p:nvPr>
            <p:ph type="body" idx="1"/>
          </p:nvPr>
        </p:nvSpPr>
        <p:spPr>
          <a:xfrm>
            <a:off x="378512" y="1023747"/>
            <a:ext cx="8521349" cy="3918644"/>
          </a:xfrm>
          <a:prstGeom prst="rect">
            <a:avLst/>
          </a:prstGeom>
        </p:spPr>
        <p:txBody>
          <a:bodyPr/>
          <a:lstStyle/>
          <a:p>
            <a:pPr marL="0" indent="0" defTabSz="576057">
              <a:spcBef>
                <a:spcPts val="1000"/>
              </a:spcBef>
              <a:buSzTx/>
              <a:buNone/>
              <a:defRPr sz="1134"/>
            </a:pPr>
            <a:r>
              <a:t>SOAP (Simple Object Access Protocol) on XML-põhine protokoll, mis võimaldab struktureeritud info vahetamist hajussüsteemides.</a:t>
            </a:r>
          </a:p>
          <a:p>
            <a:pPr marL="0" indent="0" defTabSz="576057">
              <a:spcBef>
                <a:spcPts val="1000"/>
              </a:spcBef>
              <a:buSzTx/>
              <a:buNone/>
              <a:defRPr sz="1134"/>
            </a:pPr>
            <a:r>
              <a:t>Põhiomadused:</a:t>
            </a:r>
            <a:endParaRPr>
              <a:latin typeface="+mj-lt"/>
              <a:ea typeface="+mj-ea"/>
              <a:cs typeface="+mj-cs"/>
              <a:sym typeface="Calibri"/>
            </a:endParaRPr>
          </a:p>
          <a:p>
            <a:pPr lvl="2" marL="637794" indent="-205740" defTabSz="576057">
              <a:spcBef>
                <a:spcPts val="300"/>
              </a:spcBef>
              <a:defRPr sz="1260"/>
            </a:pPr>
            <a:r>
              <a:t>Platvormist ja keelest sõltumatu</a:t>
            </a:r>
          </a:p>
          <a:p>
            <a:pPr lvl="1" marL="589787" indent="-205740" defTabSz="576057">
              <a:spcBef>
                <a:spcPts val="300"/>
              </a:spcBef>
              <a:defRPr sz="1260"/>
            </a:pPr>
            <a:r>
              <a:t>Tugev tüübikontroll</a:t>
            </a:r>
          </a:p>
          <a:p>
            <a:pPr lvl="1" marL="589787" indent="-205740" defTabSz="576057">
              <a:spcBef>
                <a:spcPts val="300"/>
              </a:spcBef>
              <a:defRPr sz="1260"/>
            </a:pPr>
            <a:r>
              <a:t>Sisseehitatud veahaldus</a:t>
            </a:r>
          </a:p>
          <a:p>
            <a:pPr lvl="1" marL="589787" indent="-205740" defTabSz="576057">
              <a:spcBef>
                <a:spcPts val="300"/>
              </a:spcBef>
              <a:defRPr sz="1260"/>
            </a:pPr>
            <a:r>
              <a:t>Toetab erinevaid transpordiprotokolle (HTTP, SMTP, jne)</a:t>
            </a:r>
          </a:p>
          <a:p>
            <a:pPr lvl="1" marL="589787" indent="-205740" defTabSz="576057">
              <a:spcBef>
                <a:spcPts val="300"/>
              </a:spcBef>
              <a:defRPr sz="1260"/>
            </a:pPr>
            <a:r>
              <a:t>Formaalne teenuste kirjeldus (WSDL)</a:t>
            </a:r>
          </a:p>
          <a:p>
            <a:pPr marL="0" indent="0" defTabSz="576057">
              <a:spcBef>
                <a:spcPts val="1000"/>
              </a:spcBef>
              <a:defRPr sz="1134"/>
            </a:pPr>
            <a:r>
              <a:t>SOAP sõnumi struktuur:</a:t>
            </a:r>
            <a:endParaRPr>
              <a:latin typeface="+mj-lt"/>
              <a:ea typeface="+mj-ea"/>
              <a:cs typeface="+mj-cs"/>
              <a:sym typeface="Calibri"/>
            </a:endParaRPr>
          </a:p>
          <a:p>
            <a:pPr lvl="1" marL="544068" indent="-160020" defTabSz="576057">
              <a:spcBef>
                <a:spcPts val="300"/>
              </a:spcBef>
              <a:defRPr sz="1260"/>
            </a:pPr>
            <a:r>
              <a:t>Envelope (ümbrik) - sõnumi juurelement</a:t>
            </a:r>
          </a:p>
          <a:p>
            <a:pPr lvl="1" marL="544068" indent="-160020" defTabSz="576057">
              <a:spcBef>
                <a:spcPts val="300"/>
              </a:spcBef>
              <a:defRPr sz="1260"/>
            </a:pPr>
            <a:r>
              <a:t>Header (päis) - valikuline metainfo</a:t>
            </a:r>
          </a:p>
          <a:p>
            <a:pPr lvl="1" marL="544068" indent="-160020" defTabSz="576057">
              <a:spcBef>
                <a:spcPts val="300"/>
              </a:spcBef>
              <a:defRPr sz="1260"/>
            </a:pPr>
            <a:r>
              <a:t>Body (keha) - tegelik sõnumi sisu</a:t>
            </a:r>
          </a:p>
          <a:p>
            <a:pPr lvl="1" marL="544068" indent="-160020" defTabSz="576057">
              <a:spcBef>
                <a:spcPts val="300"/>
              </a:spcBef>
              <a:defRPr sz="1260"/>
            </a:pPr>
            <a:r>
              <a:t>Fault (viga) - veateated</a:t>
            </a:r>
          </a:p>
          <a:p>
            <a:pPr marL="144018" indent="-144018" defTabSz="576057">
              <a:spcBef>
                <a:spcPts val="1000"/>
              </a:spcBef>
              <a:defRPr sz="1134"/>
            </a:pPr>
            <a:r>
              <a:t>WSDL (Web Services Description Language):</a:t>
            </a:r>
            <a:endParaRPr>
              <a:latin typeface="+mj-lt"/>
              <a:ea typeface="+mj-ea"/>
              <a:cs typeface="+mj-cs"/>
              <a:sym typeface="Calibri"/>
            </a:endParaRPr>
          </a:p>
          <a:p>
            <a:pPr lvl="1" marL="544068" indent="-160020" defTabSz="576057">
              <a:spcBef>
                <a:spcPts val="300"/>
              </a:spcBef>
              <a:defRPr sz="1260"/>
            </a:pPr>
            <a:r>
              <a:t>XML-põhine keel veebiteenuste kirjeldamiseks</a:t>
            </a:r>
          </a:p>
          <a:p>
            <a:pPr lvl="1" marL="544068" indent="-160020" defTabSz="576057">
              <a:spcBef>
                <a:spcPts val="300"/>
              </a:spcBef>
              <a:defRPr sz="1260"/>
            </a:pPr>
            <a:r>
              <a:t>Defineerib teenuse liidesed, operatsioonid, andmetüübid</a:t>
            </a:r>
          </a:p>
          <a:p>
            <a:pPr lvl="1" marL="544068" indent="-160020" defTabSz="576057">
              <a:spcBef>
                <a:spcPts val="300"/>
              </a:spcBef>
              <a:defRPr sz="1260"/>
            </a:pPr>
            <a:r>
              <a:t>Võimaldab automaatset kliendiliidese genereerimist</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304" name="Content Placeholder 2"/>
          <p:cNvSpPr txBox="1"/>
          <p:nvPr>
            <p:ph type="body" idx="1"/>
          </p:nvPr>
        </p:nvSpPr>
        <p:spPr>
          <a:xfrm>
            <a:off x="373749" y="1023747"/>
            <a:ext cx="8521349" cy="3918644"/>
          </a:xfrm>
          <a:prstGeom prst="rect">
            <a:avLst/>
          </a:prstGeom>
        </p:spPr>
        <p:txBody>
          <a:bodyPr/>
          <a:lstStyle/>
          <a:p>
            <a:pPr marL="0" indent="0" defTabSz="886945">
              <a:buSzTx/>
              <a:buNone/>
              <a:defRPr sz="1746"/>
            </a:pPr>
            <a:r>
              <a:t>SOAP (Simple Object Access Protocol) on XML-põhine protokoll, mis võimaldab struktureeritud info vahetamist hajussüsteemides.</a:t>
            </a:r>
          </a:p>
          <a:p>
            <a:pPr marL="221742" indent="-221742" defTabSz="886945">
              <a:defRPr sz="1746"/>
            </a:pPr>
            <a:r>
              <a:t>Eelised:</a:t>
            </a:r>
            <a:endParaRPr>
              <a:latin typeface="+mj-lt"/>
              <a:ea typeface="+mj-ea"/>
              <a:cs typeface="+mj-cs"/>
              <a:sym typeface="Calibri"/>
            </a:endParaRPr>
          </a:p>
          <a:p>
            <a:pPr lvl="1" marL="837691" indent="-246380" defTabSz="886945">
              <a:spcBef>
                <a:spcPts val="400"/>
              </a:spcBef>
              <a:defRPr sz="1940"/>
            </a:pPr>
            <a:r>
              <a:t>Rangelt defineeritud</a:t>
            </a:r>
          </a:p>
          <a:p>
            <a:pPr lvl="1" marL="837691" indent="-246380" defTabSz="886945">
              <a:spcBef>
                <a:spcPts val="400"/>
              </a:spcBef>
              <a:defRPr sz="1940"/>
            </a:pPr>
            <a:r>
              <a:t>Tugev tüübikontroll</a:t>
            </a:r>
          </a:p>
          <a:p>
            <a:pPr lvl="1" marL="837691" indent="-246380" defTabSz="886945">
              <a:spcBef>
                <a:spcPts val="400"/>
              </a:spcBef>
              <a:defRPr sz="1940"/>
            </a:pPr>
            <a:r>
              <a:t>Sisseehitatud turvalisus (WS-Security)</a:t>
            </a:r>
          </a:p>
          <a:p>
            <a:pPr lvl="1" marL="837691" indent="-246380" defTabSz="886945">
              <a:spcBef>
                <a:spcPts val="400"/>
              </a:spcBef>
              <a:defRPr sz="1940"/>
            </a:pPr>
            <a:r>
              <a:t>Sobib keerukateks äriprotsessideks</a:t>
            </a:r>
          </a:p>
          <a:p>
            <a:pPr marL="221742" indent="-221742" defTabSz="886945">
              <a:defRPr sz="1746"/>
            </a:pPr>
            <a:r>
              <a:t>Puudused:</a:t>
            </a:r>
            <a:endParaRPr>
              <a:latin typeface="+mj-lt"/>
              <a:ea typeface="+mj-ea"/>
              <a:cs typeface="+mj-cs"/>
              <a:sym typeface="Calibri"/>
            </a:endParaRPr>
          </a:p>
          <a:p>
            <a:pPr lvl="1" marL="837691" indent="-246380" defTabSz="886945">
              <a:spcBef>
                <a:spcPts val="400"/>
              </a:spcBef>
              <a:defRPr sz="1940"/>
            </a:pPr>
            <a:r>
              <a:t>Keerukam kui REST</a:t>
            </a:r>
          </a:p>
          <a:p>
            <a:pPr lvl="1" marL="837691" indent="-246380" defTabSz="886945">
              <a:spcBef>
                <a:spcPts val="400"/>
              </a:spcBef>
              <a:defRPr sz="1940"/>
            </a:pPr>
            <a:r>
              <a:t>Suurem andmemaht XML-i tõttu</a:t>
            </a:r>
          </a:p>
          <a:p>
            <a:pPr lvl="1" marL="837691" indent="-246380" defTabSz="886945">
              <a:spcBef>
                <a:spcPts val="400"/>
              </a:spcBef>
              <a:defRPr sz="1940"/>
            </a:pPr>
            <a:r>
              <a:t>Aeglasem töötlemine</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Rectangle"/>
          <p:cNvSpPr/>
          <p:nvPr/>
        </p:nvSpPr>
        <p:spPr>
          <a:xfrm>
            <a:off x="575054" y="1402480"/>
            <a:ext cx="8338535" cy="2990937"/>
          </a:xfrm>
          <a:prstGeom prst="rect">
            <a:avLst/>
          </a:prstGeom>
          <a:solidFill>
            <a:srgbClr val="A9A9A9"/>
          </a:solidFill>
          <a:ln w="3175">
            <a:miter lim="400000"/>
          </a:ln>
        </p:spPr>
        <p:txBody>
          <a:bodyPr lIns="19050" tIns="19050" rIns="19050" bIns="19050" anchor="ctr"/>
          <a:lstStyle/>
          <a:p>
            <a:pPr algn="ctr" defTabSz="309562">
              <a:defRPr sz="1200">
                <a:latin typeface="Helvetica Neue Medium"/>
                <a:ea typeface="Helvetica Neue Medium"/>
                <a:cs typeface="Helvetica Neue Medium"/>
                <a:sym typeface="Helvetica Neue Medium"/>
              </a:defRPr>
            </a:pPr>
          </a:p>
        </p:txBody>
      </p:sp>
      <p:sp>
        <p:nvSpPr>
          <p:cNvPr id="307"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308" name="Content Placeholder 2"/>
          <p:cNvSpPr txBox="1"/>
          <p:nvPr>
            <p:ph type="body" idx="1"/>
          </p:nvPr>
        </p:nvSpPr>
        <p:spPr>
          <a:xfrm>
            <a:off x="378512" y="1023747"/>
            <a:ext cx="8493447" cy="3918644"/>
          </a:xfrm>
          <a:prstGeom prst="rect">
            <a:avLst/>
          </a:prstGeom>
        </p:spPr>
        <p:txBody>
          <a:bodyPr/>
          <a:lstStyle/>
          <a:p>
            <a:pPr marL="0" indent="0">
              <a:spcBef>
                <a:spcPts val="3000"/>
              </a:spcBef>
              <a:buSzTx/>
              <a:buNone/>
            </a:pPr>
            <a:r>
              <a:t>SOAP näide</a:t>
            </a:r>
          </a:p>
          <a:p>
            <a:pPr lvl="1" marL="0" indent="609600">
              <a:buSzTx/>
              <a:buNone/>
              <a:defRPr sz="1400">
                <a:latin typeface="Courier"/>
                <a:ea typeface="Courier"/>
                <a:cs typeface="Courier"/>
                <a:sym typeface="Courier"/>
              </a:defRPr>
            </a:pPr>
            <a:r>
              <a:t>&lt;</a:t>
            </a:r>
            <a:r>
              <a:rPr b="1">
                <a:solidFill>
                  <a:srgbClr val="007020"/>
                </a:solidFill>
              </a:rPr>
              <a:t>soap:Envelope</a:t>
            </a:r>
            <a:r>
              <a:rPr>
                <a:solidFill>
                  <a:srgbClr val="007020"/>
                </a:solidFill>
              </a:rPr>
              <a:t> xmlns:soap=</a:t>
            </a:r>
            <a:r>
              <a:rPr>
                <a:solidFill>
                  <a:srgbClr val="4070A0"/>
                </a:solidFill>
              </a:rPr>
              <a:t>"http://www.w3.org/2003/05/soap-envelope"</a:t>
            </a:r>
            <a:r>
              <a:t>&gt;</a:t>
            </a:r>
            <a:br/>
            <a:r>
              <a:t>  &lt;</a:t>
            </a:r>
            <a:r>
              <a:rPr b="1">
                <a:solidFill>
                  <a:srgbClr val="007020"/>
                </a:solidFill>
              </a:rPr>
              <a:t>soap:Header</a:t>
            </a:r>
            <a:r>
              <a:t>&gt;</a:t>
            </a:r>
            <a:br/>
            <a:r>
              <a:t>    &lt;</a:t>
            </a:r>
            <a:r>
              <a:rPr b="1">
                <a:solidFill>
                  <a:srgbClr val="007020"/>
                </a:solidFill>
              </a:rPr>
              <a:t>auth:Credentials</a:t>
            </a:r>
            <a:r>
              <a:rPr>
                <a:solidFill>
                  <a:srgbClr val="007020"/>
                </a:solidFill>
              </a:rPr>
              <a:t> xmlns:auth=</a:t>
            </a:r>
            <a:r>
              <a:rPr>
                <a:solidFill>
                  <a:srgbClr val="4070A0"/>
                </a:solidFill>
              </a:rPr>
              <a:t>"http://example.org/auth"</a:t>
            </a:r>
            <a:r>
              <a:t>&gt;</a:t>
            </a:r>
            <a:br/>
            <a:r>
              <a:t>      &lt;</a:t>
            </a:r>
            <a:r>
              <a:rPr b="1">
                <a:solidFill>
                  <a:srgbClr val="007020"/>
                </a:solidFill>
              </a:rPr>
              <a:t>auth:Username</a:t>
            </a:r>
            <a:r>
              <a:t>&gt;kasutaja&lt;/</a:t>
            </a:r>
            <a:r>
              <a:rPr b="1">
                <a:solidFill>
                  <a:srgbClr val="007020"/>
                </a:solidFill>
              </a:rPr>
              <a:t>auth:Username</a:t>
            </a:r>
            <a:r>
              <a:t>&gt;</a:t>
            </a:r>
            <a:br/>
            <a:r>
              <a:t>      &lt;</a:t>
            </a:r>
            <a:r>
              <a:rPr b="1">
                <a:solidFill>
                  <a:srgbClr val="007020"/>
                </a:solidFill>
              </a:rPr>
              <a:t>auth:Password</a:t>
            </a:r>
            <a:r>
              <a:t>&gt;parool&lt;/</a:t>
            </a:r>
            <a:r>
              <a:rPr b="1">
                <a:solidFill>
                  <a:srgbClr val="007020"/>
                </a:solidFill>
              </a:rPr>
              <a:t>auth:Password</a:t>
            </a:r>
            <a:r>
              <a:t>&gt;</a:t>
            </a:r>
            <a:br/>
            <a:r>
              <a:t>    &lt;/</a:t>
            </a:r>
            <a:r>
              <a:rPr b="1">
                <a:solidFill>
                  <a:srgbClr val="007020"/>
                </a:solidFill>
              </a:rPr>
              <a:t>auth:Credentials</a:t>
            </a:r>
            <a:r>
              <a:t>&gt;</a:t>
            </a:r>
            <a:br/>
            <a:r>
              <a:t>  &lt;/</a:t>
            </a:r>
            <a:r>
              <a:rPr b="1">
                <a:solidFill>
                  <a:srgbClr val="007020"/>
                </a:solidFill>
              </a:rPr>
              <a:t>soap:Header</a:t>
            </a:r>
            <a:r>
              <a:t>&gt;</a:t>
            </a:r>
            <a:br/>
            <a:r>
              <a:t>  &lt;</a:t>
            </a:r>
            <a:r>
              <a:rPr b="1">
                <a:solidFill>
                  <a:srgbClr val="007020"/>
                </a:solidFill>
              </a:rPr>
              <a:t>soap:Body</a:t>
            </a:r>
            <a:r>
              <a:t>&gt;</a:t>
            </a:r>
            <a:br/>
            <a:r>
              <a:t>    &lt;</a:t>
            </a:r>
            <a:r>
              <a:rPr b="1">
                <a:solidFill>
                  <a:srgbClr val="007020"/>
                </a:solidFill>
              </a:rPr>
              <a:t>m:GetShipmentStatus</a:t>
            </a:r>
            <a:r>
              <a:rPr>
                <a:solidFill>
                  <a:srgbClr val="007020"/>
                </a:solidFill>
              </a:rPr>
              <a:t> xmlns:m=</a:t>
            </a:r>
            <a:r>
              <a:rPr>
                <a:solidFill>
                  <a:srgbClr val="4070A0"/>
                </a:solidFill>
              </a:rPr>
              <a:t>"http://example.org/logistics"</a:t>
            </a:r>
            <a:r>
              <a:t>&gt;</a:t>
            </a:r>
            <a:br/>
            <a:r>
              <a:t>      &lt;</a:t>
            </a:r>
            <a:r>
              <a:rPr b="1">
                <a:solidFill>
                  <a:srgbClr val="007020"/>
                </a:solidFill>
              </a:rPr>
              <a:t>m:ShipmentId</a:t>
            </a:r>
            <a:r>
              <a:t>&gt;SH12345678&lt;/</a:t>
            </a:r>
            <a:r>
              <a:rPr b="1">
                <a:solidFill>
                  <a:srgbClr val="007020"/>
                </a:solidFill>
              </a:rPr>
              <a:t>m:ShipmentId</a:t>
            </a:r>
            <a:r>
              <a:t>&gt;</a:t>
            </a:r>
            <a:br/>
            <a:r>
              <a:t>    &lt;/</a:t>
            </a:r>
            <a:r>
              <a:rPr b="1">
                <a:solidFill>
                  <a:srgbClr val="007020"/>
                </a:solidFill>
              </a:rPr>
              <a:t>m:GetShipmentStatus</a:t>
            </a:r>
            <a:r>
              <a:t>&gt;</a:t>
            </a:r>
            <a:br/>
            <a:r>
              <a:t>  &lt;/</a:t>
            </a:r>
            <a:r>
              <a:rPr b="1">
                <a:solidFill>
                  <a:srgbClr val="007020"/>
                </a:solidFill>
              </a:rPr>
              <a:t>soap:Body</a:t>
            </a:r>
            <a:r>
              <a:t>&gt;</a:t>
            </a:r>
            <a:br/>
            <a:r>
              <a:t>&lt;/</a:t>
            </a:r>
            <a:r>
              <a:rPr b="1">
                <a:solidFill>
                  <a:srgbClr val="007020"/>
                </a:solidFill>
              </a:rPr>
              <a:t>soap:Envelope</a:t>
            </a:r>
            <a:r>
              <a:t>&gt;</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311" name="Content Placeholder 2"/>
          <p:cNvSpPr txBox="1"/>
          <p:nvPr>
            <p:ph type="body" idx="1"/>
          </p:nvPr>
        </p:nvSpPr>
        <p:spPr>
          <a:xfrm>
            <a:off x="378512" y="1023747"/>
            <a:ext cx="8521349" cy="3918644"/>
          </a:xfrm>
          <a:prstGeom prst="rect">
            <a:avLst/>
          </a:prstGeom>
        </p:spPr>
        <p:txBody>
          <a:bodyPr/>
          <a:lstStyle/>
          <a:p>
            <a:pPr marL="0" indent="0">
              <a:spcBef>
                <a:spcPts val="3000"/>
              </a:spcBef>
              <a:buSzTx/>
              <a:buNone/>
            </a:pPr>
            <a:r>
              <a:t>Näide logistika valdkonnast</a:t>
            </a:r>
          </a:p>
          <a:p>
            <a:pPr marL="0" indent="0">
              <a:buSzTx/>
              <a:buNone/>
            </a:pPr>
            <a:r>
              <a:t>Rahvusvahelise logistikaettevõtte SOAP teenus, mis võimaldab: </a:t>
            </a:r>
          </a:p>
          <a:p>
            <a:pPr lvl="2" marL="0" indent="1219200">
              <a:buSzTx/>
              <a:buNone/>
            </a:pPr>
            <a:r>
              <a:t>- Saadetiste staatuse pärimist </a:t>
            </a:r>
          </a:p>
          <a:p>
            <a:pPr lvl="2" marL="0" indent="1219200">
              <a:buSzTx/>
              <a:buNone/>
            </a:pPr>
            <a:r>
              <a:t>- Uute saadetiste registreerimist </a:t>
            </a:r>
          </a:p>
          <a:p>
            <a:pPr lvl="2" marL="0" indent="1219200">
              <a:buSzTx/>
              <a:buNone/>
            </a:pPr>
            <a:r>
              <a:t>- Veoteenuste hinnapäringuid </a:t>
            </a:r>
          </a:p>
          <a:p>
            <a:pPr lvl="2" marL="0" indent="1219200">
              <a:buSzTx/>
              <a:buNone/>
            </a:pPr>
            <a:r>
              <a:t>- Tollidokumentide edastamist</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314" name="Content Placeholder 2"/>
          <p:cNvSpPr txBox="1"/>
          <p:nvPr>
            <p:ph type="body" idx="1"/>
          </p:nvPr>
        </p:nvSpPr>
        <p:spPr>
          <a:xfrm>
            <a:off x="378512" y="1023747"/>
            <a:ext cx="8521349" cy="3918644"/>
          </a:xfrm>
          <a:prstGeom prst="rect">
            <a:avLst/>
          </a:prstGeom>
        </p:spPr>
        <p:txBody>
          <a:bodyPr/>
          <a:lstStyle/>
          <a:p>
            <a:pPr marL="0" indent="0" defTabSz="667495">
              <a:spcBef>
                <a:spcPts val="1200"/>
              </a:spcBef>
              <a:buSzTx/>
              <a:buNone/>
              <a:defRPr sz="1314"/>
            </a:pPr>
            <a:r>
              <a:t>gRPC on Google’i loodud avatud lähtekoodiga kõrgjõudlusega RPC (Remote Procedure Call) raamistik, mis kasutab Protocol Buffers andmete serialiseerimiseks.</a:t>
            </a:r>
          </a:p>
          <a:p>
            <a:pPr marL="0" indent="0" defTabSz="667495">
              <a:spcBef>
                <a:spcPts val="2100"/>
              </a:spcBef>
              <a:buSzTx/>
              <a:buNone/>
              <a:defRPr sz="1314"/>
            </a:pPr>
            <a:r>
              <a:t>gRPC ülevaade</a:t>
            </a:r>
          </a:p>
          <a:p>
            <a:pPr marL="0" indent="0" defTabSz="667495">
              <a:spcBef>
                <a:spcPts val="1200"/>
              </a:spcBef>
              <a:buSzTx/>
              <a:buNone/>
              <a:defRPr sz="1314"/>
            </a:pPr>
            <a:r>
              <a:t>Põhiomadused:</a:t>
            </a:r>
            <a:endParaRPr>
              <a:latin typeface="+mj-lt"/>
              <a:ea typeface="+mj-ea"/>
              <a:cs typeface="+mj-cs"/>
              <a:sym typeface="Calibri"/>
            </a:endParaRPr>
          </a:p>
          <a:p>
            <a:pPr lvl="2" marL="1075436" indent="-185420" defTabSz="667495">
              <a:spcBef>
                <a:spcPts val="300"/>
              </a:spcBef>
              <a:defRPr sz="1460"/>
            </a:pPr>
            <a:r>
              <a:t>Kõrge jõudlus ja väike latents</a:t>
            </a:r>
          </a:p>
          <a:p>
            <a:pPr lvl="2" marL="1128413" indent="-238397" defTabSz="667495">
              <a:spcBef>
                <a:spcPts val="300"/>
              </a:spcBef>
              <a:defRPr sz="1460"/>
            </a:pPr>
            <a:r>
              <a:t>Tugev tüübikontroll</a:t>
            </a:r>
          </a:p>
          <a:p>
            <a:pPr lvl="1" marL="0" indent="333756" defTabSz="667495">
              <a:spcBef>
                <a:spcPts val="300"/>
              </a:spcBef>
              <a:buSzTx/>
              <a:buNone/>
              <a:defRPr sz="1460"/>
            </a:pPr>
            <a:r>
              <a:t>Koodigenereerimine erinevatele programmeerimiskeeltele</a:t>
            </a:r>
          </a:p>
          <a:p>
            <a:pPr lvl="2" marL="1128413" indent="-238397" defTabSz="667495">
              <a:spcBef>
                <a:spcPts val="300"/>
              </a:spcBef>
              <a:defRPr sz="1460"/>
            </a:pPr>
            <a:r>
              <a:t>Toetab voogedastust (streaming)</a:t>
            </a:r>
          </a:p>
          <a:p>
            <a:pPr lvl="2" marL="1128413" indent="-238397" defTabSz="667495">
              <a:spcBef>
                <a:spcPts val="300"/>
              </a:spcBef>
              <a:defRPr sz="1460"/>
            </a:pPr>
            <a:r>
              <a:t>Põhineb HTTP/2 protokollil</a:t>
            </a:r>
          </a:p>
          <a:p>
            <a:pPr marL="0" indent="0" defTabSz="667495">
              <a:spcBef>
                <a:spcPts val="1200"/>
              </a:spcBef>
              <a:buSzTx/>
              <a:buNone/>
              <a:defRPr sz="1314"/>
            </a:pPr>
            <a:r>
              <a:t>Suhtlusmustrid:</a:t>
            </a:r>
            <a:endParaRPr>
              <a:latin typeface="+mj-lt"/>
              <a:ea typeface="+mj-ea"/>
              <a:cs typeface="+mj-cs"/>
              <a:sym typeface="Calibri"/>
            </a:endParaRPr>
          </a:p>
          <a:p>
            <a:pPr lvl="1" marL="683405" indent="-238397" defTabSz="667495">
              <a:spcBef>
                <a:spcPts val="300"/>
              </a:spcBef>
              <a:defRPr sz="1460"/>
            </a:pPr>
            <a:r>
              <a:t>Unary RPC - tavaline päring-vastus</a:t>
            </a:r>
          </a:p>
          <a:p>
            <a:pPr lvl="1" marL="683405" indent="-238397" defTabSz="667495">
              <a:spcBef>
                <a:spcPts val="300"/>
              </a:spcBef>
              <a:defRPr sz="1460"/>
            </a:pPr>
            <a:r>
              <a:t>Server streaming - server saadab mitu vastust ühele päringule</a:t>
            </a:r>
          </a:p>
          <a:p>
            <a:pPr lvl="1" marL="630427" indent="-185420" defTabSz="667495">
              <a:spcBef>
                <a:spcPts val="300"/>
              </a:spcBef>
              <a:defRPr sz="1460"/>
            </a:pPr>
            <a:r>
              <a:t>Client streaming - klient saadab mitu päringut ja saab ühe vastuse</a:t>
            </a:r>
          </a:p>
          <a:p>
            <a:pPr lvl="1" marL="630427" indent="-185420" defTabSz="667495">
              <a:spcBef>
                <a:spcPts val="300"/>
              </a:spcBef>
              <a:defRPr sz="1460"/>
            </a:pPr>
            <a:r>
              <a:t>Bidirectional streaming - mõlemad osapooled saadavad andmevoo</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317" name="Content Placeholder 2"/>
          <p:cNvSpPr txBox="1"/>
          <p:nvPr>
            <p:ph type="body" idx="1"/>
          </p:nvPr>
        </p:nvSpPr>
        <p:spPr>
          <a:xfrm>
            <a:off x="378512" y="1023747"/>
            <a:ext cx="8521349" cy="3918644"/>
          </a:xfrm>
          <a:prstGeom prst="rect">
            <a:avLst/>
          </a:prstGeom>
        </p:spPr>
        <p:txBody>
          <a:bodyPr/>
          <a:lstStyle/>
          <a:p>
            <a:pPr marL="157734" indent="-157734" defTabSz="630920">
              <a:spcBef>
                <a:spcPts val="1100"/>
              </a:spcBef>
              <a:defRPr sz="1242"/>
            </a:pPr>
            <a:r>
              <a:t>Protocol Buffers:</a:t>
            </a:r>
            <a:endParaRPr>
              <a:latin typeface="+mj-lt"/>
              <a:ea typeface="+mj-ea"/>
              <a:cs typeface="+mj-cs"/>
              <a:sym typeface="Calibri"/>
            </a:endParaRPr>
          </a:p>
          <a:p>
            <a:pPr lvl="1" marL="595883" indent="-175260" defTabSz="630920">
              <a:spcBef>
                <a:spcPts val="300"/>
              </a:spcBef>
              <a:defRPr sz="1380"/>
            </a:pPr>
            <a:r>
              <a:t>Binaarne serialiseerimisformaat</a:t>
            </a:r>
          </a:p>
          <a:p>
            <a:pPr lvl="1" marL="595883" indent="-175260" defTabSz="630920">
              <a:spcBef>
                <a:spcPts val="300"/>
              </a:spcBef>
              <a:defRPr sz="1380"/>
            </a:pPr>
            <a:r>
              <a:t>Väiksem andmemaht võrreldes JSON/XML-iga</a:t>
            </a:r>
          </a:p>
          <a:p>
            <a:pPr lvl="1" marL="595883" indent="-175260" defTabSz="630920">
              <a:spcBef>
                <a:spcPts val="300"/>
              </a:spcBef>
              <a:defRPr sz="1380"/>
            </a:pPr>
            <a:r>
              <a:t>Kiirem töötlemine</a:t>
            </a:r>
          </a:p>
          <a:p>
            <a:pPr lvl="1" marL="476957" indent="-56333" defTabSz="630920">
              <a:spcBef>
                <a:spcPts val="300"/>
              </a:spcBef>
              <a:buSzPct val="100000"/>
              <a:defRPr sz="1380"/>
            </a:pPr>
            <a:r>
              <a:t> </a:t>
            </a:r>
            <a:r>
              <a:t>Skeemipõhine (</a:t>
            </a:r>
            <a:r>
              <a:rPr>
                <a:latin typeface="Courier"/>
                <a:ea typeface="Courier"/>
                <a:cs typeface="Courier"/>
                <a:sym typeface="Courier"/>
              </a:rPr>
              <a:t>.proto</a:t>
            </a:r>
            <a:r>
              <a:t> failid)</a:t>
            </a:r>
          </a:p>
          <a:p>
            <a:pPr lvl="1" marL="476957" indent="-56333" defTabSz="630920">
              <a:spcBef>
                <a:spcPts val="300"/>
              </a:spcBef>
              <a:buSzPct val="100000"/>
              <a:defRPr sz="1380"/>
            </a:pPr>
            <a:r>
              <a:t> </a:t>
            </a:r>
            <a:r>
              <a:t>Toetab skeemi evolutsiooni</a:t>
            </a:r>
          </a:p>
          <a:p>
            <a:pPr marL="0" indent="0" defTabSz="630920">
              <a:spcBef>
                <a:spcPts val="1100"/>
              </a:spcBef>
              <a:buSzTx/>
              <a:buNone/>
              <a:defRPr sz="1242">
                <a:latin typeface="+mj-lt"/>
                <a:ea typeface="+mj-ea"/>
                <a:cs typeface="+mj-cs"/>
                <a:sym typeface="Calibri"/>
              </a:defRPr>
            </a:pPr>
            <a:r>
              <a:t>Eelised</a:t>
            </a:r>
            <a:r>
              <a:t>:</a:t>
            </a:r>
          </a:p>
          <a:p>
            <a:pPr lvl="1" marL="476957" indent="-56333" defTabSz="630920">
              <a:spcBef>
                <a:spcPts val="300"/>
              </a:spcBef>
              <a:buSzPct val="100000"/>
              <a:defRPr sz="1380"/>
            </a:pPr>
            <a:r>
              <a:rPr>
                <a:latin typeface="+mj-lt"/>
                <a:ea typeface="+mj-ea"/>
                <a:cs typeface="+mj-cs"/>
                <a:sym typeface="Calibri"/>
              </a:rPr>
              <a:t> </a:t>
            </a:r>
            <a:r>
              <a:t>Väga kiire</a:t>
            </a:r>
          </a:p>
          <a:p>
            <a:pPr lvl="1" marL="595883" indent="-175260" defTabSz="630920">
              <a:spcBef>
                <a:spcPts val="300"/>
              </a:spcBef>
              <a:defRPr sz="1380"/>
            </a:pPr>
            <a:r>
              <a:t>Kompaktne andmeformaat</a:t>
            </a:r>
          </a:p>
          <a:p>
            <a:pPr lvl="1" marL="595883" indent="-175260" defTabSz="630920">
              <a:spcBef>
                <a:spcPts val="300"/>
              </a:spcBef>
              <a:defRPr sz="1380"/>
            </a:pPr>
            <a:r>
              <a:t>Tugev tüübikontroll</a:t>
            </a:r>
          </a:p>
          <a:p>
            <a:pPr lvl="1" marL="595883" indent="-175260" defTabSz="630920">
              <a:spcBef>
                <a:spcPts val="300"/>
              </a:spcBef>
              <a:defRPr sz="1380"/>
            </a:pPr>
            <a:r>
              <a:t>Mitmekeelne tugi</a:t>
            </a:r>
          </a:p>
          <a:p>
            <a:pPr marL="157734" indent="-157734" defTabSz="630920">
              <a:spcBef>
                <a:spcPts val="1100"/>
              </a:spcBef>
              <a:defRPr sz="1242">
                <a:latin typeface="+mj-lt"/>
                <a:ea typeface="+mj-ea"/>
                <a:cs typeface="+mj-cs"/>
                <a:sym typeface="Calibri"/>
              </a:defRPr>
            </a:pPr>
            <a:r>
              <a:t>Puudused</a:t>
            </a:r>
            <a:r>
              <a:t>:</a:t>
            </a:r>
          </a:p>
          <a:p>
            <a:pPr lvl="1" marL="595883" indent="-175260" defTabSz="630920">
              <a:spcBef>
                <a:spcPts val="300"/>
              </a:spcBef>
              <a:defRPr sz="1380"/>
            </a:pPr>
            <a:r>
              <a:t>Vähem inimloetav kui JSON/REST</a:t>
            </a:r>
          </a:p>
          <a:p>
            <a:pPr lvl="1" marL="595883" indent="-175260" defTabSz="630920">
              <a:spcBef>
                <a:spcPts val="300"/>
              </a:spcBef>
              <a:defRPr sz="1380"/>
            </a:pPr>
            <a:r>
              <a:t>Nõuab spetsiaalset klienti (ei saa brauseris lihtsalt testida)</a:t>
            </a:r>
          </a:p>
          <a:p>
            <a:pPr lvl="1" marL="595883" indent="-175260" defTabSz="630920">
              <a:spcBef>
                <a:spcPts val="300"/>
              </a:spcBef>
              <a:defRPr sz="1380"/>
            </a:pPr>
            <a:r>
              <a:t>Keerulisem seadistada</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320" name="Content Placeholder 2"/>
          <p:cNvSpPr txBox="1"/>
          <p:nvPr>
            <p:ph type="body" idx="1"/>
          </p:nvPr>
        </p:nvSpPr>
        <p:spPr>
          <a:xfrm>
            <a:off x="378512" y="1023747"/>
            <a:ext cx="8521349" cy="3918644"/>
          </a:xfrm>
          <a:prstGeom prst="rect">
            <a:avLst/>
          </a:prstGeom>
        </p:spPr>
        <p:txBody>
          <a:bodyPr/>
          <a:lstStyle/>
          <a:p>
            <a:pPr marL="0" indent="0" defTabSz="429757">
              <a:spcBef>
                <a:spcPts val="1400"/>
              </a:spcBef>
              <a:buSzTx/>
              <a:buNone/>
              <a:defRPr sz="846"/>
            </a:pPr>
            <a:r>
              <a:t>Protocol Buffers näide</a:t>
            </a:r>
          </a:p>
          <a:p>
            <a:pPr marL="0" indent="0" defTabSz="429757">
              <a:spcBef>
                <a:spcPts val="700"/>
              </a:spcBef>
              <a:buSzTx/>
              <a:buNone/>
              <a:defRPr sz="846">
                <a:latin typeface="Courier"/>
                <a:ea typeface="Courier"/>
                <a:cs typeface="Courier"/>
                <a:sym typeface="Courier"/>
              </a:defRPr>
            </a:pPr>
            <a:r>
              <a:t>syntax = </a:t>
            </a:r>
            <a:r>
              <a:rPr>
                <a:solidFill>
                  <a:srgbClr val="4070A0"/>
                </a:solidFill>
              </a:rPr>
              <a:t>"proto3"</a:t>
            </a:r>
            <a:r>
              <a:t>;</a:t>
            </a:r>
            <a:br/>
            <a:br/>
            <a:r>
              <a:rPr b="1">
                <a:solidFill>
                  <a:srgbClr val="007020"/>
                </a:solidFill>
              </a:rPr>
              <a:t>package</a:t>
            </a:r>
            <a:r>
              <a:t> logistics;</a:t>
            </a:r>
            <a:br/>
            <a:br/>
            <a:r>
              <a:t>service ShipmentService {</a:t>
            </a:r>
            <a:br/>
            <a:r>
              <a:t>  rpc CreateShipment (ShipmentRequest) returns (ShipmentResponse) {}</a:t>
            </a:r>
            <a:br/>
            <a:r>
              <a:t>  rpc TrackShipment (TrackingRequest) returns (stream TrackingUpdate) {}</a:t>
            </a:r>
            <a:br/>
            <a:r>
              <a:t>}</a:t>
            </a:r>
            <a:br/>
            <a:br/>
            <a:r>
              <a:rPr b="1">
                <a:solidFill>
                  <a:srgbClr val="007020"/>
                </a:solidFill>
              </a:rPr>
              <a:t>message</a:t>
            </a:r>
            <a:r>
              <a:t> ShipmentRequest {</a:t>
            </a:r>
            <a:br/>
            <a:r>
              <a:t>  Recipient recipient = </a:t>
            </a:r>
            <a:r>
              <a:rPr>
                <a:solidFill>
                  <a:srgbClr val="40A070"/>
                </a:solidFill>
              </a:rPr>
              <a:t>1</a:t>
            </a:r>
            <a:r>
              <a:t>;</a:t>
            </a:r>
            <a:br/>
            <a:r>
              <a:t>  </a:t>
            </a:r>
            <a:r>
              <a:rPr b="1">
                <a:solidFill>
                  <a:srgbClr val="007020"/>
                </a:solidFill>
              </a:rPr>
              <a:t>repeated</a:t>
            </a:r>
            <a:r>
              <a:t> Package packages = </a:t>
            </a:r>
            <a:r>
              <a:rPr>
                <a:solidFill>
                  <a:srgbClr val="40A070"/>
                </a:solidFill>
              </a:rPr>
              <a:t>2</a:t>
            </a:r>
            <a:r>
              <a:t>;</a:t>
            </a:r>
            <a:br/>
            <a:r>
              <a:t>  </a:t>
            </a:r>
            <a:r>
              <a:rPr>
                <a:solidFill>
                  <a:srgbClr val="902000"/>
                </a:solidFill>
              </a:rPr>
              <a:t>string</a:t>
            </a:r>
            <a:r>
              <a:t> service_type = </a:t>
            </a:r>
            <a:r>
              <a:rPr>
                <a:solidFill>
                  <a:srgbClr val="40A070"/>
                </a:solidFill>
              </a:rPr>
              <a:t>3</a:t>
            </a:r>
            <a:r>
              <a:t>;</a:t>
            </a:r>
            <a:br/>
            <a:r>
              <a:t>}</a:t>
            </a:r>
            <a:br/>
            <a:br/>
            <a:r>
              <a:rPr b="1">
                <a:solidFill>
                  <a:srgbClr val="007020"/>
                </a:solidFill>
              </a:rPr>
              <a:t>message</a:t>
            </a:r>
            <a:r>
              <a:t> Recipient {</a:t>
            </a:r>
            <a:br/>
            <a:r>
              <a:t>  </a:t>
            </a:r>
            <a:r>
              <a:rPr>
                <a:solidFill>
                  <a:srgbClr val="902000"/>
                </a:solidFill>
              </a:rPr>
              <a:t>string</a:t>
            </a:r>
            <a:r>
              <a:t> name = </a:t>
            </a:r>
            <a:r>
              <a:rPr>
                <a:solidFill>
                  <a:srgbClr val="40A070"/>
                </a:solidFill>
              </a:rPr>
              <a:t>1</a:t>
            </a:r>
            <a:r>
              <a:t>;</a:t>
            </a:r>
            <a:br/>
            <a:r>
              <a:t>  </a:t>
            </a:r>
            <a:r>
              <a:rPr>
                <a:solidFill>
                  <a:srgbClr val="902000"/>
                </a:solidFill>
              </a:rPr>
              <a:t>string</a:t>
            </a:r>
            <a:r>
              <a:t> address = </a:t>
            </a:r>
            <a:r>
              <a:rPr>
                <a:solidFill>
                  <a:srgbClr val="40A070"/>
                </a:solidFill>
              </a:rPr>
              <a:t>2</a:t>
            </a:r>
            <a:r>
              <a:t>;</a:t>
            </a:r>
            <a:br/>
            <a:r>
              <a:t>  </a:t>
            </a:r>
            <a:r>
              <a:rPr>
                <a:solidFill>
                  <a:srgbClr val="902000"/>
                </a:solidFill>
              </a:rPr>
              <a:t>string</a:t>
            </a:r>
            <a:r>
              <a:t> phone = </a:t>
            </a:r>
            <a:r>
              <a:rPr>
                <a:solidFill>
                  <a:srgbClr val="40A070"/>
                </a:solidFill>
              </a:rPr>
              <a:t>3</a:t>
            </a:r>
            <a:r>
              <a:t>;</a:t>
            </a:r>
            <a:br/>
            <a:r>
              <a:t>}</a:t>
            </a:r>
            <a:br/>
            <a:br/>
            <a:r>
              <a:rPr b="1">
                <a:solidFill>
                  <a:srgbClr val="007020"/>
                </a:solidFill>
              </a:rPr>
              <a:t>message</a:t>
            </a:r>
            <a:r>
              <a:t> Package {</a:t>
            </a:r>
            <a:br/>
            <a:r>
              <a:t>  </a:t>
            </a:r>
            <a:r>
              <a:rPr>
                <a:solidFill>
                  <a:srgbClr val="902000"/>
                </a:solidFill>
              </a:rPr>
              <a:t>float</a:t>
            </a:r>
            <a:r>
              <a:t> weight = </a:t>
            </a:r>
            <a:r>
              <a:rPr>
                <a:solidFill>
                  <a:srgbClr val="40A070"/>
                </a:solidFill>
              </a:rPr>
              <a:t>1</a:t>
            </a:r>
            <a:r>
              <a:t>;</a:t>
            </a:r>
            <a:br/>
            <a:r>
              <a:t>  </a:t>
            </a:r>
            <a:r>
              <a:rPr>
                <a:solidFill>
                  <a:srgbClr val="902000"/>
                </a:solidFill>
              </a:rPr>
              <a:t>string</a:t>
            </a:r>
            <a:r>
              <a:t> dimensions = </a:t>
            </a:r>
            <a:r>
              <a:rPr>
                <a:solidFill>
                  <a:srgbClr val="40A070"/>
                </a:solidFill>
              </a:rPr>
              <a:t>2</a:t>
            </a:r>
            <a:r>
              <a:t>;</a:t>
            </a:r>
            <a:br/>
            <a:r>
              <a:t>  </a:t>
            </a:r>
            <a:r>
              <a:rPr>
                <a:solidFill>
                  <a:srgbClr val="902000"/>
                </a:solidFill>
              </a:rPr>
              <a:t>string</a:t>
            </a:r>
            <a:r>
              <a:t> description = </a:t>
            </a:r>
            <a:r>
              <a:rPr>
                <a:solidFill>
                  <a:srgbClr val="40A070"/>
                </a:solidFill>
              </a:rPr>
              <a:t>3</a:t>
            </a:r>
            <a:r>
              <a:t>;</a:t>
            </a:r>
            <a:br/>
            <a:r>
              <a:t>}</a:t>
            </a:r>
            <a:br/>
            <a:br/>
            <a:r>
              <a:rPr b="1">
                <a:solidFill>
                  <a:srgbClr val="007020"/>
                </a:solidFill>
              </a:rPr>
              <a:t>message</a:t>
            </a:r>
            <a:r>
              <a:t> ShipmentResponse {</a:t>
            </a:r>
            <a:br/>
            <a:r>
              <a:t>  </a:t>
            </a:r>
            <a:r>
              <a:rPr>
                <a:solidFill>
                  <a:srgbClr val="902000"/>
                </a:solidFill>
              </a:rPr>
              <a:t>string</a:t>
            </a:r>
            <a:r>
              <a:t> shipment_id = </a:t>
            </a:r>
            <a:r>
              <a:rPr>
                <a:solidFill>
                  <a:srgbClr val="40A070"/>
                </a:solidFill>
              </a:rPr>
              <a:t>1</a:t>
            </a:r>
            <a:r>
              <a:t>;</a:t>
            </a:r>
            <a:br/>
            <a:r>
              <a:t>  </a:t>
            </a:r>
            <a:r>
              <a:rPr>
                <a:solidFill>
                  <a:srgbClr val="902000"/>
                </a:solidFill>
              </a:rPr>
              <a:t>string</a:t>
            </a:r>
            <a:r>
              <a:t> tracking_url = </a:t>
            </a:r>
            <a:r>
              <a:rPr>
                <a:solidFill>
                  <a:srgbClr val="40A070"/>
                </a:solidFill>
              </a:rPr>
              <a:t>2</a:t>
            </a:r>
            <a:r>
              <a:t>;</a:t>
            </a:r>
            <a:br/>
            <a:r>
              <a:t>  </a:t>
            </a:r>
            <a:r>
              <a:rPr>
                <a:solidFill>
                  <a:srgbClr val="902000"/>
                </a:solidFill>
              </a:rPr>
              <a:t>string</a:t>
            </a:r>
            <a:r>
              <a:t> estimated_delivery = </a:t>
            </a:r>
            <a:r>
              <a:rPr>
                <a:solidFill>
                  <a:srgbClr val="40A070"/>
                </a:solidFill>
              </a:rPr>
              <a:t>3</a:t>
            </a:r>
            <a:r>
              <a:t>;</a:t>
            </a:r>
            <a:br/>
            <a:r>
              <a:t>}</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323" name="Content Placeholder 2"/>
          <p:cNvSpPr txBox="1"/>
          <p:nvPr>
            <p:ph type="body" idx="1"/>
          </p:nvPr>
        </p:nvSpPr>
        <p:spPr>
          <a:xfrm>
            <a:off x="378512" y="1023747"/>
            <a:ext cx="8521349" cy="3918644"/>
          </a:xfrm>
          <a:prstGeom prst="rect">
            <a:avLst/>
          </a:prstGeom>
        </p:spPr>
        <p:txBody>
          <a:bodyPr/>
          <a:lstStyle/>
          <a:p>
            <a:pPr marL="0" indent="0">
              <a:spcBef>
                <a:spcPts val="3000"/>
              </a:spcBef>
              <a:buSzTx/>
              <a:buNone/>
            </a:pPr>
            <a:r>
              <a:t>Näide logistika valdkonnast</a:t>
            </a:r>
          </a:p>
          <a:p>
            <a:pPr marL="0" indent="0">
              <a:buSzTx/>
              <a:buNone/>
            </a:pPr>
            <a:r>
              <a:t>Reaalajas saadetiste jälgimissüsteem: </a:t>
            </a:r>
          </a:p>
          <a:p>
            <a:pPr lvl="2" marL="0" indent="914400">
              <a:buSzTx/>
              <a:buNone/>
              <a:defRPr sz="1400"/>
            </a:pPr>
            <a:r>
              <a:t>- Klient teeb päringu konkreetse saadetise jälgimiseks </a:t>
            </a:r>
          </a:p>
          <a:p>
            <a:pPr lvl="2" marL="0" indent="914400">
              <a:buSzTx/>
              <a:buNone/>
              <a:defRPr sz="1400"/>
            </a:pPr>
            <a:r>
              <a:t>- Server alustab voogedastust ja saadab uuendusi iga kord, kui saadetise staatus muutub </a:t>
            </a:r>
          </a:p>
          <a:p>
            <a:pPr lvl="2" marL="0" indent="914400">
              <a:buSzTx/>
              <a:buNone/>
              <a:defRPr sz="1400"/>
            </a:pPr>
            <a:r>
              <a:t>- Klient näeb reaalajas saadetise liikumist ilma pideva pärimiseta</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5" name="Group"/>
          <p:cNvGrpSpPr/>
          <p:nvPr/>
        </p:nvGrpSpPr>
        <p:grpSpPr>
          <a:xfrm>
            <a:off x="5581520" y="1522704"/>
            <a:ext cx="3997261" cy="3703669"/>
            <a:chOff x="0" y="0"/>
            <a:chExt cx="3997260" cy="3703668"/>
          </a:xfrm>
        </p:grpSpPr>
        <p:pic>
          <p:nvPicPr>
            <p:cNvPr id="133" name="Image" descr="Image"/>
            <p:cNvPicPr>
              <a:picLocks noChangeAspect="1"/>
            </p:cNvPicPr>
            <p:nvPr/>
          </p:nvPicPr>
          <p:blipFill>
            <a:blip r:embed="rId3">
              <a:extLst/>
            </a:blip>
            <a:stretch>
              <a:fillRect/>
            </a:stretch>
          </p:blipFill>
          <p:spPr>
            <a:xfrm>
              <a:off x="148152" y="930890"/>
              <a:ext cx="3849109" cy="2713622"/>
            </a:xfrm>
            <a:prstGeom prst="rect">
              <a:avLst/>
            </a:prstGeom>
            <a:ln w="12700" cap="flat">
              <a:noFill/>
              <a:miter lim="400000"/>
            </a:ln>
            <a:effectLst/>
          </p:spPr>
        </p:pic>
        <p:sp>
          <p:nvSpPr>
            <p:cNvPr id="134" name="Rectangle"/>
            <p:cNvSpPr/>
            <p:nvPr/>
          </p:nvSpPr>
          <p:spPr>
            <a:xfrm>
              <a:off x="0" y="0"/>
              <a:ext cx="637710" cy="3703669"/>
            </a:xfrm>
            <a:prstGeom prst="rect">
              <a:avLst/>
            </a:prstGeom>
            <a:solidFill>
              <a:srgbClr val="000000"/>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grpSp>
      <p:sp>
        <p:nvSpPr>
          <p:cNvPr id="136" name="Title 1"/>
          <p:cNvSpPr txBox="1"/>
          <p:nvPr>
            <p:ph type="title"/>
          </p:nvPr>
        </p:nvSpPr>
        <p:spPr>
          <a:xfrm>
            <a:off x="457200" y="58946"/>
            <a:ext cx="8229600" cy="857251"/>
          </a:xfrm>
          <a:prstGeom prst="rect">
            <a:avLst/>
          </a:prstGeom>
        </p:spPr>
        <p:txBody>
          <a:bodyPr/>
          <a:lstStyle>
            <a:lvl1pPr defTabSz="260604">
              <a:defRPr sz="2508"/>
            </a:lvl1pPr>
          </a:lstStyle>
          <a:p>
            <a:pPr/>
            <a:r>
              <a:t>Arvutiprogrammide vahelise suhtlemise ajalugu ja areng</a:t>
            </a:r>
          </a:p>
        </p:txBody>
      </p:sp>
      <p:sp>
        <p:nvSpPr>
          <p:cNvPr id="137" name="Content Placeholder 2"/>
          <p:cNvSpPr txBox="1"/>
          <p:nvPr>
            <p:ph type="body" idx="1"/>
          </p:nvPr>
        </p:nvSpPr>
        <p:spPr>
          <a:xfrm>
            <a:off x="282304" y="882831"/>
            <a:ext cx="6453627" cy="4297834"/>
          </a:xfrm>
          <a:prstGeom prst="rect">
            <a:avLst/>
          </a:prstGeom>
        </p:spPr>
        <p:txBody>
          <a:bodyPr/>
          <a:lstStyle/>
          <a:p>
            <a:pPr marL="0" indent="0" defTabSz="188595">
              <a:spcBef>
                <a:spcPts val="300"/>
              </a:spcBef>
              <a:buSzTx/>
              <a:buNone/>
              <a:defRPr sz="1320"/>
            </a:pPr>
            <a:r>
              <a:t>Arvutiprogrammide vaheline suhtlus on läbinud pika arenguteekonna:</a:t>
            </a:r>
          </a:p>
          <a:p>
            <a:pPr marL="0" indent="0" defTabSz="188595">
              <a:spcBef>
                <a:spcPts val="1600"/>
              </a:spcBef>
              <a:buSzTx/>
              <a:buNone/>
              <a:defRPr b="1" sz="1320"/>
            </a:pPr>
            <a:r>
              <a:t>1960-1970: Varased algused</a:t>
            </a:r>
          </a:p>
          <a:p>
            <a:pPr marL="188595" indent="-188595" defTabSz="188595">
              <a:spcBef>
                <a:spcPts val="300"/>
              </a:spcBef>
              <a:defRPr b="1" sz="1320"/>
            </a:pPr>
            <a:r>
              <a:t>Failipõhine andmevahetus</a:t>
            </a:r>
            <a:r>
              <a:rPr b="0"/>
              <a:t> - Programmid vahetasid andmeid peamiselt failide kaudu</a:t>
            </a:r>
            <a:endParaRPr b="0"/>
          </a:p>
          <a:p>
            <a:pPr marL="188595" indent="-188595" defTabSz="188595">
              <a:spcBef>
                <a:spcPts val="300"/>
              </a:spcBef>
              <a:defRPr b="1" sz="1320"/>
            </a:pPr>
            <a:r>
              <a:t>Pakettöötlus</a:t>
            </a:r>
            <a:r>
              <a:rPr b="0"/>
              <a:t> (batch processing) - Andmeid töödeldi kogumitena, mitte reaalajas</a:t>
            </a:r>
            <a:endParaRPr b="0"/>
          </a:p>
          <a:p>
            <a:pPr marL="188595" indent="-188595" defTabSz="188595">
              <a:spcBef>
                <a:spcPts val="300"/>
              </a:spcBef>
              <a:defRPr b="1" sz="1320"/>
            </a:pPr>
            <a:r>
              <a:t>Suurarvutid</a:t>
            </a:r>
            <a:r>
              <a:rPr b="0"/>
              <a:t> (mainframe) - Tsentraliseeritud andmetöötlus</a:t>
            </a:r>
            <a:endParaRPr b="0"/>
          </a:p>
          <a:p>
            <a:pPr marL="0" indent="0" defTabSz="188595">
              <a:spcBef>
                <a:spcPts val="1600"/>
              </a:spcBef>
              <a:buSzTx/>
              <a:buNone/>
              <a:defRPr b="1" sz="1320"/>
            </a:pPr>
            <a:r>
              <a:t>1980-1990: Võrgupõhised lahendused</a:t>
            </a:r>
          </a:p>
          <a:p>
            <a:pPr marL="188595" indent="-188595" defTabSz="188595">
              <a:spcBef>
                <a:spcPts val="300"/>
              </a:spcBef>
              <a:defRPr b="1" sz="1320"/>
            </a:pPr>
            <a:r>
              <a:t>Klient-server arhitektuur</a:t>
            </a:r>
            <a:r>
              <a:rPr b="0"/>
              <a:t> - Andmeid hakati vahetama võrgu kaudu</a:t>
            </a:r>
            <a:endParaRPr b="0"/>
          </a:p>
          <a:p>
            <a:pPr marL="188595" indent="-188595" defTabSz="188595">
              <a:spcBef>
                <a:spcPts val="300"/>
              </a:spcBef>
              <a:defRPr b="1" sz="1320"/>
            </a:pPr>
            <a:r>
              <a:t>EDI</a:t>
            </a:r>
            <a:r>
              <a:rPr b="0"/>
              <a:t> (Electronic Data Interchange) - Standardiseeritud äridokumentide elektrooniline vahetus</a:t>
            </a:r>
            <a:endParaRPr b="0"/>
          </a:p>
          <a:p>
            <a:pPr marL="188595" indent="-188595" defTabSz="188595">
              <a:spcBef>
                <a:spcPts val="300"/>
              </a:spcBef>
              <a:defRPr b="1" sz="1320"/>
            </a:pPr>
            <a:r>
              <a:t>RPC</a:t>
            </a:r>
            <a:r>
              <a:rPr b="0"/>
              <a:t> (Remote Procedure Call) - Võimaldas kutsuda protseduure teistest ja programmidest</a:t>
            </a:r>
            <a:endParaRPr b="0"/>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326" name="Content Placeholder 2"/>
          <p:cNvSpPr txBox="1"/>
          <p:nvPr>
            <p:ph type="body" idx="1"/>
          </p:nvPr>
        </p:nvSpPr>
        <p:spPr>
          <a:xfrm>
            <a:off x="378512" y="1023747"/>
            <a:ext cx="8521349" cy="3918644"/>
          </a:xfrm>
          <a:prstGeom prst="rect">
            <a:avLst/>
          </a:prstGeom>
        </p:spPr>
        <p:txBody>
          <a:bodyPr/>
          <a:lstStyle/>
          <a:p>
            <a:pPr marL="0" indent="0" defTabSz="722357">
              <a:spcBef>
                <a:spcPts val="1300"/>
              </a:spcBef>
              <a:buSzTx/>
              <a:buNone/>
              <a:defRPr sz="1422"/>
            </a:pPr>
            <a:r>
              <a:t>WebSocket on protokoll, mis võimaldab täisdupleks-sidet (full-duplex) üle TCP ühenduse, võimaldades reaalajas andmevahetust serveri ja kliendi vahel.</a:t>
            </a:r>
          </a:p>
          <a:p>
            <a:pPr marL="0" indent="0" defTabSz="722357">
              <a:spcBef>
                <a:spcPts val="2300"/>
              </a:spcBef>
              <a:buSzTx/>
              <a:buNone/>
              <a:defRPr sz="1422"/>
            </a:pPr>
            <a:r>
              <a:t>WebSocket ülevaade</a:t>
            </a:r>
          </a:p>
          <a:p>
            <a:pPr marL="0" indent="0" defTabSz="722357">
              <a:spcBef>
                <a:spcPts val="1300"/>
              </a:spcBef>
              <a:buSzTx/>
              <a:buNone/>
              <a:defRPr sz="1422"/>
            </a:pPr>
            <a:r>
              <a:t>   Põhiomadused:</a:t>
            </a:r>
          </a:p>
          <a:p>
            <a:pPr lvl="2" marL="1221159" indent="-257991" defTabSz="722357">
              <a:spcBef>
                <a:spcPts val="300"/>
              </a:spcBef>
              <a:defRPr sz="1580"/>
            </a:pPr>
            <a:r>
              <a:t>Püsiv ühendus kliendi ja serveri vahel</a:t>
            </a:r>
          </a:p>
          <a:p>
            <a:pPr lvl="2" marL="1163827" indent="-200660" defTabSz="722357">
              <a:spcBef>
                <a:spcPts val="300"/>
              </a:spcBef>
              <a:defRPr sz="1580"/>
            </a:pPr>
            <a:r>
              <a:t>Kahesuunaline suhtlus</a:t>
            </a:r>
          </a:p>
          <a:p>
            <a:pPr lvl="2" marL="1163827" indent="-200660" defTabSz="722357">
              <a:spcBef>
                <a:spcPts val="300"/>
              </a:spcBef>
              <a:defRPr sz="1580"/>
            </a:pPr>
            <a:r>
              <a:t>Madal latents</a:t>
            </a:r>
          </a:p>
          <a:p>
            <a:pPr lvl="2" marL="1163827" indent="-200660" defTabSz="722357">
              <a:spcBef>
                <a:spcPts val="300"/>
              </a:spcBef>
              <a:defRPr sz="1580"/>
            </a:pPr>
            <a:r>
              <a:t>Väiksem üldkoormus võrreldes HTTP päringutega</a:t>
            </a:r>
          </a:p>
          <a:p>
            <a:pPr marL="0" indent="0" defTabSz="722357">
              <a:spcBef>
                <a:spcPts val="1300"/>
              </a:spcBef>
              <a:buSzTx/>
              <a:buNone/>
              <a:defRPr sz="1422"/>
            </a:pPr>
            <a:r>
              <a:t>Tööpõhimõte:</a:t>
            </a:r>
            <a:endParaRPr>
              <a:latin typeface="+mj-lt"/>
              <a:ea typeface="+mj-ea"/>
              <a:cs typeface="+mj-cs"/>
              <a:sym typeface="Calibri"/>
            </a:endParaRPr>
          </a:p>
          <a:p>
            <a:pPr lvl="2" marL="1163827" indent="-200660" defTabSz="722357">
              <a:spcBef>
                <a:spcPts val="300"/>
              </a:spcBef>
              <a:defRPr sz="1580"/>
            </a:pPr>
            <a:r>
              <a:t>Ühenduse loomine HTTP käepigistusega (handshake)</a:t>
            </a:r>
          </a:p>
          <a:p>
            <a:pPr lvl="2" marL="1163827" indent="-200660" defTabSz="722357">
              <a:spcBef>
                <a:spcPts val="300"/>
              </a:spcBef>
              <a:defRPr sz="1580"/>
            </a:pPr>
            <a:r>
              <a:t>Protokolli üleminek HTTP-lt WebSocket-ile</a:t>
            </a:r>
          </a:p>
          <a:p>
            <a:pPr lvl="2" marL="1163827" indent="-200660" defTabSz="722357">
              <a:spcBef>
                <a:spcPts val="300"/>
              </a:spcBef>
              <a:defRPr sz="1580"/>
            </a:pPr>
            <a:r>
              <a:t>Kahesuunaline andmevahetus</a:t>
            </a:r>
          </a:p>
          <a:p>
            <a:pPr lvl="2" marL="1163827" indent="-200660" defTabSz="722357">
              <a:spcBef>
                <a:spcPts val="300"/>
              </a:spcBef>
              <a:defRPr sz="1580"/>
            </a:pPr>
            <a:r>
              <a:t>Ühenduse sulgemine</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329" name="Content Placeholder 2"/>
          <p:cNvSpPr txBox="1"/>
          <p:nvPr>
            <p:ph type="body" idx="1"/>
          </p:nvPr>
        </p:nvSpPr>
        <p:spPr>
          <a:xfrm>
            <a:off x="378512" y="1023747"/>
            <a:ext cx="8521349" cy="3918644"/>
          </a:xfrm>
          <a:prstGeom prst="rect">
            <a:avLst/>
          </a:prstGeom>
        </p:spPr>
        <p:txBody>
          <a:bodyPr/>
          <a:lstStyle/>
          <a:p>
            <a:pPr marL="0" indent="0">
              <a:spcBef>
                <a:spcPts val="3000"/>
              </a:spcBef>
              <a:buSzTx/>
              <a:buNone/>
            </a:pPr>
            <a:r>
              <a:t>WebSocket </a:t>
            </a:r>
            <a:br/>
            <a:br/>
            <a:r>
              <a:t>Eelised</a:t>
            </a:r>
            <a:r>
              <a:rPr>
                <a:latin typeface="+mj-lt"/>
                <a:ea typeface="+mj-ea"/>
                <a:cs typeface="+mj-cs"/>
                <a:sym typeface="Calibri"/>
              </a:rPr>
              <a:t>:</a:t>
            </a:r>
            <a:endParaRPr>
              <a:latin typeface="+mj-lt"/>
              <a:ea typeface="+mj-ea"/>
              <a:cs typeface="+mj-cs"/>
              <a:sym typeface="Calibri"/>
            </a:endParaRPr>
          </a:p>
          <a:p>
            <a:pPr lvl="2" marL="1473200" indent="-254000">
              <a:spcBef>
                <a:spcPts val="500"/>
              </a:spcBef>
              <a:defRPr sz="2000"/>
            </a:pPr>
            <a:r>
              <a:t>Reaalajas suhtlus</a:t>
            </a:r>
          </a:p>
          <a:p>
            <a:pPr lvl="2" marL="1473200" indent="-254000">
              <a:spcBef>
                <a:spcPts val="500"/>
              </a:spcBef>
              <a:defRPr sz="2000"/>
            </a:pPr>
            <a:r>
              <a:t>Väiksem latents</a:t>
            </a:r>
          </a:p>
          <a:p>
            <a:pPr lvl="2" marL="1473200" indent="-254000">
              <a:spcBef>
                <a:spcPts val="500"/>
              </a:spcBef>
              <a:defRPr sz="2000"/>
            </a:pPr>
            <a:r>
              <a:t>Väiksem võrgukoormus</a:t>
            </a:r>
          </a:p>
          <a:p>
            <a:pPr lvl="2" marL="1473200" indent="-254000">
              <a:spcBef>
                <a:spcPts val="500"/>
              </a:spcBef>
              <a:defRPr sz="2000"/>
            </a:pPr>
            <a:r>
              <a:t>Sobib interaktiivsetele rakendustele</a:t>
            </a:r>
          </a:p>
          <a:p>
            <a:pPr marL="0" indent="0">
              <a:spcBef>
                <a:spcPts val="500"/>
              </a:spcBef>
              <a:buSzTx/>
              <a:buNone/>
              <a:defRPr sz="2000"/>
            </a:pPr>
            <a:r>
              <a:t>Puudused</a:t>
            </a:r>
            <a:r>
              <a:rPr>
                <a:latin typeface="+mj-lt"/>
                <a:ea typeface="+mj-ea"/>
                <a:cs typeface="+mj-cs"/>
                <a:sym typeface="Calibri"/>
              </a:rPr>
              <a:t>:</a:t>
            </a:r>
            <a:endParaRPr>
              <a:latin typeface="+mj-lt"/>
              <a:ea typeface="+mj-ea"/>
              <a:cs typeface="+mj-cs"/>
              <a:sym typeface="Calibri"/>
            </a:endParaRPr>
          </a:p>
          <a:p>
            <a:pPr lvl="2" marL="1473200" indent="-254000">
              <a:spcBef>
                <a:spcPts val="500"/>
              </a:spcBef>
              <a:defRPr sz="2000"/>
            </a:pPr>
            <a:r>
              <a:t>Keerulisem implementeerida kui REST</a:t>
            </a:r>
          </a:p>
          <a:p>
            <a:pPr lvl="2" marL="1473200" indent="-254000">
              <a:spcBef>
                <a:spcPts val="500"/>
              </a:spcBef>
              <a:defRPr sz="2000"/>
            </a:pPr>
            <a:r>
              <a:t>Nõuab olekuhaldust serveris</a:t>
            </a:r>
          </a:p>
          <a:p>
            <a:pPr lvl="2" marL="1545771" indent="-326571">
              <a:spcBef>
                <a:spcPts val="500"/>
              </a:spcBef>
              <a:defRPr sz="2000"/>
            </a:pPr>
            <a:r>
              <a:t>Võib nõuda täiendavaid mehhanisme ühenduse hoidmiseks</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Rectangle"/>
          <p:cNvSpPr/>
          <p:nvPr/>
        </p:nvSpPr>
        <p:spPr>
          <a:xfrm>
            <a:off x="523875" y="1214792"/>
            <a:ext cx="5668472" cy="3579875"/>
          </a:xfrm>
          <a:prstGeom prst="rect">
            <a:avLst/>
          </a:prstGeom>
          <a:solidFill>
            <a:srgbClr val="FFFFFF"/>
          </a:solidFill>
          <a:ln w="3175">
            <a:miter lim="400000"/>
          </a:ln>
        </p:spPr>
        <p:txBody>
          <a:bodyPr lIns="19050" tIns="19050" rIns="19050" bIns="19050" anchor="ctr"/>
          <a:lstStyle/>
          <a:p>
            <a:pPr algn="ctr" defTabSz="309562">
              <a:defRPr sz="1200">
                <a:latin typeface="Helvetica Neue Medium"/>
                <a:ea typeface="Helvetica Neue Medium"/>
                <a:cs typeface="Helvetica Neue Medium"/>
                <a:sym typeface="Helvetica Neue Medium"/>
              </a:defRPr>
            </a:pPr>
          </a:p>
        </p:txBody>
      </p:sp>
      <p:sp>
        <p:nvSpPr>
          <p:cNvPr id="332"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333" name="Content Placeholder 2"/>
          <p:cNvSpPr txBox="1"/>
          <p:nvPr>
            <p:ph type="body" idx="1"/>
          </p:nvPr>
        </p:nvSpPr>
        <p:spPr>
          <a:xfrm>
            <a:off x="378512" y="1023747"/>
            <a:ext cx="8521349" cy="3918644"/>
          </a:xfrm>
          <a:prstGeom prst="rect">
            <a:avLst/>
          </a:prstGeom>
        </p:spPr>
        <p:txBody>
          <a:bodyPr/>
          <a:lstStyle/>
          <a:p>
            <a:pPr marL="0" indent="0" defTabSz="512051">
              <a:buSzTx/>
              <a:buNone/>
              <a:defRPr sz="1008"/>
            </a:pPr>
            <a:r>
              <a:t>WebSocket näide (JavaScript)</a:t>
            </a:r>
          </a:p>
          <a:p>
            <a:pPr lvl="2" marL="0" indent="512063" defTabSz="512051">
              <a:spcBef>
                <a:spcPts val="900"/>
              </a:spcBef>
              <a:buSzTx/>
              <a:buNone/>
              <a:defRPr i="1" sz="1008">
                <a:solidFill>
                  <a:srgbClr val="60A0B0"/>
                </a:solidFill>
                <a:latin typeface="Courier"/>
                <a:ea typeface="Courier"/>
                <a:cs typeface="Courier"/>
                <a:sym typeface="Courier"/>
              </a:defRPr>
            </a:pPr>
            <a:r>
              <a:t>// Kliendipoolne kood</a:t>
            </a:r>
            <a:br/>
            <a:r>
              <a:rPr b="1" i="0">
                <a:solidFill>
                  <a:srgbClr val="007020"/>
                </a:solidFill>
              </a:rPr>
              <a:t>const</a:t>
            </a:r>
            <a:r>
              <a:rPr i="0">
                <a:solidFill>
                  <a:srgbClr val="000000"/>
                </a:solidFill>
              </a:rPr>
              <a:t> socket </a:t>
            </a:r>
            <a:r>
              <a:rPr i="0">
                <a:solidFill>
                  <a:srgbClr val="666666"/>
                </a:solidFill>
              </a:rPr>
              <a:t>=</a:t>
            </a:r>
            <a:r>
              <a:rPr i="0">
                <a:solidFill>
                  <a:srgbClr val="000000"/>
                </a:solidFill>
              </a:rPr>
              <a:t> </a:t>
            </a:r>
            <a:r>
              <a:rPr b="1" i="0">
                <a:solidFill>
                  <a:srgbClr val="007020"/>
                </a:solidFill>
              </a:rPr>
              <a:t>new</a:t>
            </a:r>
            <a:r>
              <a:rPr i="0">
                <a:solidFill>
                  <a:srgbClr val="000000"/>
                </a:solidFill>
              </a:rPr>
              <a:t> </a:t>
            </a:r>
            <a:r>
              <a:rPr i="0">
                <a:solidFill>
                  <a:srgbClr val="008000"/>
                </a:solidFill>
              </a:rPr>
              <a:t>WebSocket</a:t>
            </a:r>
            <a:r>
              <a:rPr i="0">
                <a:solidFill>
                  <a:srgbClr val="000000"/>
                </a:solidFill>
              </a:rPr>
              <a:t>(</a:t>
            </a:r>
            <a:r>
              <a:rPr i="0">
                <a:solidFill>
                  <a:srgbClr val="4070A0"/>
                </a:solidFill>
              </a:rPr>
              <a:t>'wss://logistics.example.com/tracking'</a:t>
            </a:r>
            <a:r>
              <a:rPr i="0">
                <a:solidFill>
                  <a:srgbClr val="000000"/>
                </a:solidFill>
              </a:rPr>
              <a:t>)</a:t>
            </a:r>
            <a:r>
              <a:rPr i="0">
                <a:solidFill>
                  <a:srgbClr val="666666"/>
                </a:solidFill>
              </a:rPr>
              <a:t>;</a:t>
            </a:r>
            <a:br>
              <a:rPr i="0">
                <a:solidFill>
                  <a:srgbClr val="666666"/>
                </a:solidFill>
              </a:rPr>
            </a:br>
            <a:br>
              <a:rPr i="0">
                <a:solidFill>
                  <a:srgbClr val="666666"/>
                </a:solidFill>
              </a:rPr>
            </a:br>
            <a:r>
              <a:t>// Ühenduse avamine</a:t>
            </a:r>
            <a:br/>
            <a:r>
              <a:rPr i="0">
                <a:solidFill>
                  <a:srgbClr val="000000"/>
                </a:solidFill>
              </a:rPr>
              <a:t>socket</a:t>
            </a:r>
            <a:r>
              <a:rPr i="0">
                <a:solidFill>
                  <a:srgbClr val="666666"/>
                </a:solidFill>
              </a:rPr>
              <a:t>.</a:t>
            </a:r>
            <a:r>
              <a:rPr i="0">
                <a:solidFill>
                  <a:srgbClr val="06287E"/>
                </a:solidFill>
              </a:rPr>
              <a:t>addEventListener</a:t>
            </a:r>
            <a:r>
              <a:rPr i="0">
                <a:solidFill>
                  <a:srgbClr val="000000"/>
                </a:solidFill>
              </a:rPr>
              <a:t>(</a:t>
            </a:r>
            <a:r>
              <a:rPr i="0">
                <a:solidFill>
                  <a:srgbClr val="4070A0"/>
                </a:solidFill>
              </a:rPr>
              <a:t>'open'</a:t>
            </a:r>
            <a:r>
              <a:rPr i="0">
                <a:solidFill>
                  <a:srgbClr val="666666"/>
                </a:solidFill>
              </a:rPr>
              <a:t>,</a:t>
            </a:r>
            <a:r>
              <a:rPr i="0">
                <a:solidFill>
                  <a:srgbClr val="000000"/>
                </a:solidFill>
              </a:rPr>
              <a:t> (</a:t>
            </a:r>
            <a:r>
              <a:rPr i="0">
                <a:solidFill>
                  <a:srgbClr val="008000"/>
                </a:solidFill>
              </a:rPr>
              <a:t>event</a:t>
            </a:r>
            <a:r>
              <a:rPr i="0">
                <a:solidFill>
                  <a:srgbClr val="000000"/>
                </a:solidFill>
              </a:rPr>
              <a:t>) </a:t>
            </a:r>
            <a:r>
              <a:rPr b="1" i="0">
                <a:solidFill>
                  <a:srgbClr val="007020"/>
                </a:solidFill>
              </a:rPr>
              <a:t>=&gt;</a:t>
            </a:r>
            <a:r>
              <a:rPr i="0">
                <a:solidFill>
                  <a:srgbClr val="000000"/>
                </a:solidFill>
              </a:rPr>
              <a:t> {</a:t>
            </a:r>
            <a:br>
              <a:rPr i="0">
                <a:solidFill>
                  <a:srgbClr val="000000"/>
                </a:solidFill>
              </a:rPr>
            </a:br>
            <a:r>
              <a:rPr i="0">
                <a:solidFill>
                  <a:srgbClr val="000000"/>
                </a:solidFill>
              </a:rPr>
              <a:t>  </a:t>
            </a:r>
            <a:r>
              <a:rPr i="0">
                <a:solidFill>
                  <a:srgbClr val="008000"/>
                </a:solidFill>
              </a:rPr>
              <a:t>console</a:t>
            </a:r>
            <a:r>
              <a:rPr i="0">
                <a:solidFill>
                  <a:srgbClr val="666666"/>
                </a:solidFill>
              </a:rPr>
              <a:t>.</a:t>
            </a:r>
            <a:r>
              <a:rPr i="0">
                <a:solidFill>
                  <a:srgbClr val="06287E"/>
                </a:solidFill>
              </a:rPr>
              <a:t>log</a:t>
            </a:r>
            <a:r>
              <a:rPr i="0">
                <a:solidFill>
                  <a:srgbClr val="000000"/>
                </a:solidFill>
              </a:rPr>
              <a:t>(</a:t>
            </a:r>
            <a:r>
              <a:rPr i="0">
                <a:solidFill>
                  <a:srgbClr val="4070A0"/>
                </a:solidFill>
              </a:rPr>
              <a:t>'Ühendus loodud'</a:t>
            </a:r>
            <a:r>
              <a:rPr i="0">
                <a:solidFill>
                  <a:srgbClr val="000000"/>
                </a:solidFill>
              </a:rPr>
              <a:t>)</a:t>
            </a:r>
            <a:r>
              <a:rPr i="0">
                <a:solidFill>
                  <a:srgbClr val="666666"/>
                </a:solidFill>
              </a:rPr>
              <a:t>;</a:t>
            </a:r>
            <a:br>
              <a:rPr i="0">
                <a:solidFill>
                  <a:srgbClr val="666666"/>
                </a:solidFill>
              </a:rPr>
            </a:br>
            <a:r>
              <a:rPr i="0">
                <a:solidFill>
                  <a:srgbClr val="000000"/>
                </a:solidFill>
              </a:rPr>
              <a:t>  </a:t>
            </a:r>
            <a:r>
              <a:t>// Saada päring konkreetse saadetise jälgimiseks</a:t>
            </a:r>
            <a:br/>
            <a:r>
              <a:rPr i="0">
                <a:solidFill>
                  <a:srgbClr val="000000"/>
                </a:solidFill>
              </a:rPr>
              <a:t>  socket</a:t>
            </a:r>
            <a:r>
              <a:rPr i="0">
                <a:solidFill>
                  <a:srgbClr val="666666"/>
                </a:solidFill>
              </a:rPr>
              <a:t>.</a:t>
            </a:r>
            <a:r>
              <a:rPr i="0">
                <a:solidFill>
                  <a:srgbClr val="06287E"/>
                </a:solidFill>
              </a:rPr>
              <a:t>send</a:t>
            </a:r>
            <a:r>
              <a:rPr i="0">
                <a:solidFill>
                  <a:srgbClr val="000000"/>
                </a:solidFill>
              </a:rPr>
              <a:t>(</a:t>
            </a:r>
            <a:r>
              <a:rPr i="0">
                <a:solidFill>
                  <a:srgbClr val="008000"/>
                </a:solidFill>
              </a:rPr>
              <a:t>JSON</a:t>
            </a:r>
            <a:r>
              <a:rPr i="0">
                <a:solidFill>
                  <a:srgbClr val="666666"/>
                </a:solidFill>
              </a:rPr>
              <a:t>.</a:t>
            </a:r>
            <a:r>
              <a:rPr i="0">
                <a:solidFill>
                  <a:srgbClr val="06287E"/>
                </a:solidFill>
              </a:rPr>
              <a:t>stringify</a:t>
            </a:r>
            <a:r>
              <a:rPr i="0">
                <a:solidFill>
                  <a:srgbClr val="000000"/>
                </a:solidFill>
              </a:rPr>
              <a:t>({</a:t>
            </a:r>
            <a:br>
              <a:rPr i="0">
                <a:solidFill>
                  <a:srgbClr val="000000"/>
                </a:solidFill>
              </a:rPr>
            </a:br>
            <a:r>
              <a:rPr i="0">
                <a:solidFill>
                  <a:srgbClr val="000000"/>
                </a:solidFill>
              </a:rPr>
              <a:t>    </a:t>
            </a:r>
            <a:r>
              <a:rPr i="0">
                <a:solidFill>
                  <a:srgbClr val="902000"/>
                </a:solidFill>
              </a:rPr>
              <a:t>action</a:t>
            </a:r>
            <a:r>
              <a:rPr i="0">
                <a:solidFill>
                  <a:srgbClr val="666666"/>
                </a:solidFill>
              </a:rPr>
              <a:t>:</a:t>
            </a:r>
            <a:r>
              <a:rPr i="0">
                <a:solidFill>
                  <a:srgbClr val="000000"/>
                </a:solidFill>
              </a:rPr>
              <a:t> </a:t>
            </a:r>
            <a:r>
              <a:rPr i="0">
                <a:solidFill>
                  <a:srgbClr val="4070A0"/>
                </a:solidFill>
              </a:rPr>
              <a:t>'subscribe'</a:t>
            </a:r>
            <a:r>
              <a:rPr i="0">
                <a:solidFill>
                  <a:srgbClr val="666666"/>
                </a:solidFill>
              </a:rPr>
              <a:t>,</a:t>
            </a:r>
            <a:br>
              <a:rPr i="0">
                <a:solidFill>
                  <a:srgbClr val="666666"/>
                </a:solidFill>
              </a:rPr>
            </a:br>
            <a:r>
              <a:rPr i="0">
                <a:solidFill>
                  <a:srgbClr val="000000"/>
                </a:solidFill>
              </a:rPr>
              <a:t>    </a:t>
            </a:r>
            <a:r>
              <a:rPr i="0">
                <a:solidFill>
                  <a:srgbClr val="902000"/>
                </a:solidFill>
              </a:rPr>
              <a:t>shipment_id</a:t>
            </a:r>
            <a:r>
              <a:rPr i="0">
                <a:solidFill>
                  <a:srgbClr val="666666"/>
                </a:solidFill>
              </a:rPr>
              <a:t>:</a:t>
            </a:r>
            <a:r>
              <a:rPr i="0">
                <a:solidFill>
                  <a:srgbClr val="000000"/>
                </a:solidFill>
              </a:rPr>
              <a:t> </a:t>
            </a:r>
            <a:r>
              <a:rPr i="0">
                <a:solidFill>
                  <a:srgbClr val="4070A0"/>
                </a:solidFill>
              </a:rPr>
              <a:t>'SH12345678'</a:t>
            </a:r>
            <a:br>
              <a:rPr i="0">
                <a:solidFill>
                  <a:srgbClr val="4070A0"/>
                </a:solidFill>
              </a:rPr>
            </a:br>
            <a:r>
              <a:rPr i="0">
                <a:solidFill>
                  <a:srgbClr val="000000"/>
                </a:solidFill>
              </a:rPr>
              <a:t>  }))</a:t>
            </a:r>
            <a:r>
              <a:rPr i="0">
                <a:solidFill>
                  <a:srgbClr val="666666"/>
                </a:solidFill>
              </a:rPr>
              <a:t>;</a:t>
            </a:r>
            <a:br>
              <a:rPr i="0">
                <a:solidFill>
                  <a:srgbClr val="666666"/>
                </a:solidFill>
              </a:rPr>
            </a:br>
            <a:r>
              <a:rPr i="0">
                <a:solidFill>
                  <a:srgbClr val="000000"/>
                </a:solidFill>
              </a:rPr>
              <a:t>})</a:t>
            </a:r>
            <a:r>
              <a:rPr i="0">
                <a:solidFill>
                  <a:srgbClr val="666666"/>
                </a:solidFill>
              </a:rPr>
              <a:t>;</a:t>
            </a:r>
            <a:br>
              <a:rPr i="0">
                <a:solidFill>
                  <a:srgbClr val="666666"/>
                </a:solidFill>
              </a:rPr>
            </a:br>
            <a:br>
              <a:rPr i="0">
                <a:solidFill>
                  <a:srgbClr val="666666"/>
                </a:solidFill>
              </a:rPr>
            </a:br>
            <a:r>
              <a:t>// Sõnumite vastuvõtmine</a:t>
            </a:r>
            <a:br/>
            <a:r>
              <a:rPr i="0">
                <a:solidFill>
                  <a:srgbClr val="000000"/>
                </a:solidFill>
              </a:rPr>
              <a:t>socket</a:t>
            </a:r>
            <a:r>
              <a:rPr i="0">
                <a:solidFill>
                  <a:srgbClr val="666666"/>
                </a:solidFill>
              </a:rPr>
              <a:t>.</a:t>
            </a:r>
            <a:r>
              <a:rPr i="0">
                <a:solidFill>
                  <a:srgbClr val="06287E"/>
                </a:solidFill>
              </a:rPr>
              <a:t>addEventListener</a:t>
            </a:r>
            <a:r>
              <a:rPr i="0">
                <a:solidFill>
                  <a:srgbClr val="000000"/>
                </a:solidFill>
              </a:rPr>
              <a:t>(</a:t>
            </a:r>
            <a:r>
              <a:rPr i="0">
                <a:solidFill>
                  <a:srgbClr val="4070A0"/>
                </a:solidFill>
              </a:rPr>
              <a:t>'message'</a:t>
            </a:r>
            <a:r>
              <a:rPr i="0">
                <a:solidFill>
                  <a:srgbClr val="666666"/>
                </a:solidFill>
              </a:rPr>
              <a:t>,</a:t>
            </a:r>
            <a:r>
              <a:rPr i="0">
                <a:solidFill>
                  <a:srgbClr val="000000"/>
                </a:solidFill>
              </a:rPr>
              <a:t> (</a:t>
            </a:r>
            <a:r>
              <a:rPr i="0">
                <a:solidFill>
                  <a:srgbClr val="008000"/>
                </a:solidFill>
              </a:rPr>
              <a:t>event</a:t>
            </a:r>
            <a:r>
              <a:rPr i="0">
                <a:solidFill>
                  <a:srgbClr val="000000"/>
                </a:solidFill>
              </a:rPr>
              <a:t>) </a:t>
            </a:r>
            <a:r>
              <a:rPr b="1" i="0">
                <a:solidFill>
                  <a:srgbClr val="007020"/>
                </a:solidFill>
              </a:rPr>
              <a:t>=&gt;</a:t>
            </a:r>
            <a:r>
              <a:rPr i="0">
                <a:solidFill>
                  <a:srgbClr val="000000"/>
                </a:solidFill>
              </a:rPr>
              <a:t> {</a:t>
            </a:r>
            <a:br>
              <a:rPr i="0">
                <a:solidFill>
                  <a:srgbClr val="000000"/>
                </a:solidFill>
              </a:rPr>
            </a:br>
            <a:r>
              <a:rPr i="0">
                <a:solidFill>
                  <a:srgbClr val="000000"/>
                </a:solidFill>
              </a:rPr>
              <a:t>  </a:t>
            </a:r>
            <a:r>
              <a:rPr b="1" i="0">
                <a:solidFill>
                  <a:srgbClr val="007020"/>
                </a:solidFill>
              </a:rPr>
              <a:t>const</a:t>
            </a:r>
            <a:r>
              <a:rPr i="0">
                <a:solidFill>
                  <a:srgbClr val="000000"/>
                </a:solidFill>
              </a:rPr>
              <a:t> update </a:t>
            </a:r>
            <a:r>
              <a:rPr i="0">
                <a:solidFill>
                  <a:srgbClr val="666666"/>
                </a:solidFill>
              </a:rPr>
              <a:t>=</a:t>
            </a:r>
            <a:r>
              <a:rPr i="0">
                <a:solidFill>
                  <a:srgbClr val="000000"/>
                </a:solidFill>
              </a:rPr>
              <a:t> </a:t>
            </a:r>
            <a:r>
              <a:rPr i="0">
                <a:solidFill>
                  <a:srgbClr val="008000"/>
                </a:solidFill>
              </a:rPr>
              <a:t>JSON</a:t>
            </a:r>
            <a:r>
              <a:rPr i="0">
                <a:solidFill>
                  <a:srgbClr val="666666"/>
                </a:solidFill>
              </a:rPr>
              <a:t>.</a:t>
            </a:r>
            <a:r>
              <a:rPr i="0">
                <a:solidFill>
                  <a:srgbClr val="06287E"/>
                </a:solidFill>
              </a:rPr>
              <a:t>parse</a:t>
            </a:r>
            <a:r>
              <a:rPr i="0">
                <a:solidFill>
                  <a:srgbClr val="000000"/>
                </a:solidFill>
              </a:rPr>
              <a:t>(</a:t>
            </a:r>
            <a:r>
              <a:rPr i="0">
                <a:solidFill>
                  <a:srgbClr val="008000"/>
                </a:solidFill>
              </a:rPr>
              <a:t>event</a:t>
            </a:r>
            <a:r>
              <a:rPr i="0">
                <a:solidFill>
                  <a:srgbClr val="666666"/>
                </a:solidFill>
              </a:rPr>
              <a:t>.</a:t>
            </a:r>
            <a:r>
              <a:rPr i="0">
                <a:solidFill>
                  <a:srgbClr val="7D9029"/>
                </a:solidFill>
              </a:rPr>
              <a:t>data</a:t>
            </a:r>
            <a:r>
              <a:rPr i="0">
                <a:solidFill>
                  <a:srgbClr val="000000"/>
                </a:solidFill>
              </a:rPr>
              <a:t>)</a:t>
            </a:r>
            <a:r>
              <a:rPr i="0">
                <a:solidFill>
                  <a:srgbClr val="666666"/>
                </a:solidFill>
              </a:rPr>
              <a:t>;</a:t>
            </a:r>
            <a:br>
              <a:rPr i="0">
                <a:solidFill>
                  <a:srgbClr val="666666"/>
                </a:solidFill>
              </a:rPr>
            </a:br>
            <a:r>
              <a:rPr i="0">
                <a:solidFill>
                  <a:srgbClr val="000000"/>
                </a:solidFill>
              </a:rPr>
              <a:t>  </a:t>
            </a:r>
            <a:r>
              <a:rPr i="0">
                <a:solidFill>
                  <a:srgbClr val="008000"/>
                </a:solidFill>
              </a:rPr>
              <a:t>console</a:t>
            </a:r>
            <a:r>
              <a:rPr i="0">
                <a:solidFill>
                  <a:srgbClr val="666666"/>
                </a:solidFill>
              </a:rPr>
              <a:t>.</a:t>
            </a:r>
            <a:r>
              <a:rPr i="0">
                <a:solidFill>
                  <a:srgbClr val="06287E"/>
                </a:solidFill>
              </a:rPr>
              <a:t>log</a:t>
            </a:r>
            <a:r>
              <a:rPr i="0">
                <a:solidFill>
                  <a:srgbClr val="000000"/>
                </a:solidFill>
              </a:rPr>
              <a:t>(</a:t>
            </a:r>
            <a:r>
              <a:rPr i="0">
                <a:solidFill>
                  <a:srgbClr val="4070A0"/>
                </a:solidFill>
              </a:rPr>
              <a:t>'Uuendus saadetisele:'</a:t>
            </a:r>
            <a:r>
              <a:rPr i="0">
                <a:solidFill>
                  <a:srgbClr val="666666"/>
                </a:solidFill>
              </a:rPr>
              <a:t>,</a:t>
            </a:r>
            <a:r>
              <a:rPr i="0">
                <a:solidFill>
                  <a:srgbClr val="000000"/>
                </a:solidFill>
              </a:rPr>
              <a:t> update)</a:t>
            </a:r>
            <a:r>
              <a:rPr i="0">
                <a:solidFill>
                  <a:srgbClr val="666666"/>
                </a:solidFill>
              </a:rPr>
              <a:t>;</a:t>
            </a:r>
            <a:br>
              <a:rPr i="0">
                <a:solidFill>
                  <a:srgbClr val="666666"/>
                </a:solidFill>
              </a:rPr>
            </a:br>
            <a:r>
              <a:rPr i="0">
                <a:solidFill>
                  <a:srgbClr val="000000"/>
                </a:solidFill>
              </a:rPr>
              <a:t>  </a:t>
            </a:r>
            <a:r>
              <a:t>// Uuenda kasutajaliidest uue infoga</a:t>
            </a:r>
            <a:br/>
            <a:r>
              <a:rPr i="0">
                <a:solidFill>
                  <a:srgbClr val="000000"/>
                </a:solidFill>
              </a:rPr>
              <a:t>  </a:t>
            </a:r>
            <a:r>
              <a:rPr i="0">
                <a:solidFill>
                  <a:srgbClr val="06287E"/>
                </a:solidFill>
              </a:rPr>
              <a:t>updateTrackingUI</a:t>
            </a:r>
            <a:r>
              <a:rPr i="0">
                <a:solidFill>
                  <a:srgbClr val="000000"/>
                </a:solidFill>
              </a:rPr>
              <a:t>(update)</a:t>
            </a:r>
            <a:r>
              <a:rPr i="0">
                <a:solidFill>
                  <a:srgbClr val="666666"/>
                </a:solidFill>
              </a:rPr>
              <a:t>;</a:t>
            </a:r>
            <a:br>
              <a:rPr i="0">
                <a:solidFill>
                  <a:srgbClr val="666666"/>
                </a:solidFill>
              </a:rPr>
            </a:br>
            <a:r>
              <a:rPr i="0">
                <a:solidFill>
                  <a:srgbClr val="000000"/>
                </a:solidFill>
              </a:rPr>
              <a:t>})</a:t>
            </a:r>
            <a:r>
              <a:rPr i="0">
                <a:solidFill>
                  <a:srgbClr val="666666"/>
                </a:solidFill>
              </a:rPr>
              <a:t>;</a:t>
            </a:r>
            <a:br>
              <a:rPr i="0">
                <a:solidFill>
                  <a:srgbClr val="666666"/>
                </a:solidFill>
              </a:rPr>
            </a:br>
            <a:br>
              <a:rPr i="0">
                <a:solidFill>
                  <a:srgbClr val="666666"/>
                </a:solidFill>
              </a:rPr>
            </a:br>
            <a:r>
              <a:t>// Ühenduse sulgemine</a:t>
            </a:r>
            <a:br/>
            <a:r>
              <a:rPr i="0">
                <a:solidFill>
                  <a:srgbClr val="000000"/>
                </a:solidFill>
              </a:rPr>
              <a:t>socket</a:t>
            </a:r>
            <a:r>
              <a:rPr i="0">
                <a:solidFill>
                  <a:srgbClr val="666666"/>
                </a:solidFill>
              </a:rPr>
              <a:t>.</a:t>
            </a:r>
            <a:r>
              <a:rPr i="0">
                <a:solidFill>
                  <a:srgbClr val="06287E"/>
                </a:solidFill>
              </a:rPr>
              <a:t>addEventListener</a:t>
            </a:r>
            <a:r>
              <a:rPr i="0">
                <a:solidFill>
                  <a:srgbClr val="000000"/>
                </a:solidFill>
              </a:rPr>
              <a:t>(</a:t>
            </a:r>
            <a:r>
              <a:rPr i="0">
                <a:solidFill>
                  <a:srgbClr val="4070A0"/>
                </a:solidFill>
              </a:rPr>
              <a:t>'close'</a:t>
            </a:r>
            <a:r>
              <a:rPr i="0">
                <a:solidFill>
                  <a:srgbClr val="666666"/>
                </a:solidFill>
              </a:rPr>
              <a:t>,</a:t>
            </a:r>
            <a:r>
              <a:rPr i="0">
                <a:solidFill>
                  <a:srgbClr val="000000"/>
                </a:solidFill>
              </a:rPr>
              <a:t> (</a:t>
            </a:r>
            <a:r>
              <a:rPr i="0">
                <a:solidFill>
                  <a:srgbClr val="008000"/>
                </a:solidFill>
              </a:rPr>
              <a:t>event</a:t>
            </a:r>
            <a:r>
              <a:rPr i="0">
                <a:solidFill>
                  <a:srgbClr val="000000"/>
                </a:solidFill>
              </a:rPr>
              <a:t>) </a:t>
            </a:r>
            <a:r>
              <a:rPr b="1" i="0">
                <a:solidFill>
                  <a:srgbClr val="007020"/>
                </a:solidFill>
              </a:rPr>
              <a:t>=&gt;</a:t>
            </a:r>
            <a:r>
              <a:rPr i="0">
                <a:solidFill>
                  <a:srgbClr val="000000"/>
                </a:solidFill>
              </a:rPr>
              <a:t> {</a:t>
            </a:r>
            <a:br>
              <a:rPr i="0">
                <a:solidFill>
                  <a:srgbClr val="000000"/>
                </a:solidFill>
              </a:rPr>
            </a:br>
            <a:r>
              <a:rPr i="0">
                <a:solidFill>
                  <a:srgbClr val="000000"/>
                </a:solidFill>
              </a:rPr>
              <a:t>  </a:t>
            </a:r>
            <a:r>
              <a:rPr i="0">
                <a:solidFill>
                  <a:srgbClr val="008000"/>
                </a:solidFill>
              </a:rPr>
              <a:t>console</a:t>
            </a:r>
            <a:r>
              <a:rPr i="0">
                <a:solidFill>
                  <a:srgbClr val="666666"/>
                </a:solidFill>
              </a:rPr>
              <a:t>.</a:t>
            </a:r>
            <a:r>
              <a:rPr i="0">
                <a:solidFill>
                  <a:srgbClr val="06287E"/>
                </a:solidFill>
              </a:rPr>
              <a:t>log</a:t>
            </a:r>
            <a:r>
              <a:rPr i="0">
                <a:solidFill>
                  <a:srgbClr val="000000"/>
                </a:solidFill>
              </a:rPr>
              <a:t>(</a:t>
            </a:r>
            <a:r>
              <a:rPr i="0">
                <a:solidFill>
                  <a:srgbClr val="4070A0"/>
                </a:solidFill>
              </a:rPr>
              <a:t>'Ühendus suletud'</a:t>
            </a:r>
            <a:r>
              <a:rPr i="0">
                <a:solidFill>
                  <a:srgbClr val="000000"/>
                </a:solidFill>
              </a:rPr>
              <a:t>)</a:t>
            </a:r>
            <a:r>
              <a:rPr i="0">
                <a:solidFill>
                  <a:srgbClr val="666666"/>
                </a:solidFill>
              </a:rPr>
              <a:t>;</a:t>
            </a:r>
            <a:br>
              <a:rPr i="0">
                <a:solidFill>
                  <a:srgbClr val="666666"/>
                </a:solidFill>
              </a:rPr>
            </a:br>
            <a:r>
              <a:rPr i="0">
                <a:solidFill>
                  <a:srgbClr val="000000"/>
                </a:solidFill>
              </a:rPr>
              <a:t>})</a:t>
            </a:r>
            <a:r>
              <a:rPr i="0">
                <a:solidFill>
                  <a:srgbClr val="666666"/>
                </a:solidFill>
              </a:rPr>
              <a:t>;</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336" name="Content Placeholder 2"/>
          <p:cNvSpPr txBox="1"/>
          <p:nvPr>
            <p:ph type="body" idx="1"/>
          </p:nvPr>
        </p:nvSpPr>
        <p:spPr>
          <a:xfrm>
            <a:off x="378512" y="1023747"/>
            <a:ext cx="8521349" cy="3918644"/>
          </a:xfrm>
          <a:prstGeom prst="rect">
            <a:avLst/>
          </a:prstGeom>
        </p:spPr>
        <p:txBody>
          <a:bodyPr/>
          <a:lstStyle/>
          <a:p>
            <a:pPr marL="0" indent="0">
              <a:spcBef>
                <a:spcPts val="3000"/>
              </a:spcBef>
              <a:buSzTx/>
              <a:buNone/>
            </a:pPr>
            <a:r>
              <a:t>Näide logistika valdkonnast</a:t>
            </a:r>
          </a:p>
          <a:p>
            <a:pPr marL="0" indent="0">
              <a:buSzTx/>
              <a:buNone/>
            </a:pPr>
            <a:r>
              <a:t>Logistikakeskuse reaalajas jälgimissüsteem: </a:t>
            </a:r>
          </a:p>
          <a:p>
            <a:pPr lvl="2" marL="0" indent="914400">
              <a:buSzTx/>
              <a:buNone/>
            </a:pPr>
            <a:r>
              <a:t>- Dispetšerid näevad reaalajas sõidukite asukohti kaardil </a:t>
            </a:r>
          </a:p>
          <a:p>
            <a:pPr lvl="2" marL="0" indent="914400">
              <a:buSzTx/>
              <a:buNone/>
            </a:pPr>
            <a:r>
              <a:t>- Süsteem teavitab koheselt viivitustest või probleemidest </a:t>
            </a:r>
          </a:p>
          <a:p>
            <a:pPr lvl="2" marL="0" indent="914400">
              <a:buSzTx/>
              <a:buNone/>
            </a:pPr>
            <a:r>
              <a:t>- Kliendid saavad jälgida oma saadetise liikumist reaalajas </a:t>
            </a:r>
          </a:p>
          <a:p>
            <a:pPr lvl="2" marL="0" indent="914400">
              <a:buSzTx/>
              <a:buNone/>
            </a:pPr>
            <a:r>
              <a:t>- Laotöötajad saavad reaalajas teavitusi uutest tellimustest</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339" name="Content Placeholder 2"/>
          <p:cNvSpPr txBox="1"/>
          <p:nvPr>
            <p:ph type="body" idx="1"/>
          </p:nvPr>
        </p:nvSpPr>
        <p:spPr>
          <a:xfrm>
            <a:off x="378512" y="1023747"/>
            <a:ext cx="8521349" cy="3918644"/>
          </a:xfrm>
          <a:prstGeom prst="rect">
            <a:avLst/>
          </a:prstGeom>
        </p:spPr>
        <p:txBody>
          <a:bodyPr/>
          <a:lstStyle/>
          <a:p>
            <a:pPr marL="0" indent="0" defTabSz="484619">
              <a:spcBef>
                <a:spcPts val="800"/>
              </a:spcBef>
              <a:buSzTx/>
              <a:buNone/>
              <a:defRPr sz="953"/>
            </a:pPr>
            <a:r>
              <a:t>Järjekorra- ja sõnumisüsteemid on vahendajad, mis võimaldavad asünkroonset suhtlust erinevate süsteemide vahel, tagades sõnumite usaldusväärse edastamise.</a:t>
            </a:r>
          </a:p>
          <a:p>
            <a:pPr marL="0" indent="0" defTabSz="484619">
              <a:spcBef>
                <a:spcPts val="1500"/>
              </a:spcBef>
              <a:buSzTx/>
              <a:buNone/>
              <a:defRPr sz="953"/>
            </a:pPr>
            <a:r>
              <a:t>RabbitMQ</a:t>
            </a:r>
          </a:p>
          <a:p>
            <a:pPr marL="121157" indent="-121157" defTabSz="484619">
              <a:spcBef>
                <a:spcPts val="800"/>
              </a:spcBef>
              <a:defRPr sz="953"/>
            </a:pPr>
            <a:r>
              <a:t>Põhiomadused:</a:t>
            </a:r>
            <a:endParaRPr>
              <a:latin typeface="+mj-lt"/>
              <a:ea typeface="+mj-ea"/>
              <a:cs typeface="+mj-cs"/>
              <a:sym typeface="Calibri"/>
            </a:endParaRPr>
          </a:p>
          <a:p>
            <a:pPr lvl="1" marL="457707" indent="-134619" defTabSz="484619">
              <a:spcBef>
                <a:spcPts val="200"/>
              </a:spcBef>
              <a:defRPr sz="1060"/>
            </a:pPr>
            <a:r>
              <a:t>AMQP (Advanced Message Queuing Protocol) põhine</a:t>
            </a:r>
          </a:p>
          <a:p>
            <a:pPr lvl="1" marL="457707" indent="-134619" defTabSz="484619">
              <a:spcBef>
                <a:spcPts val="200"/>
              </a:spcBef>
              <a:defRPr sz="1060"/>
            </a:pPr>
            <a:r>
              <a:t>Toetab erinevaid sõnumivahetusmustrid</a:t>
            </a:r>
          </a:p>
          <a:p>
            <a:pPr lvl="1" marL="457707" indent="-134619" defTabSz="484619">
              <a:spcBef>
                <a:spcPts val="200"/>
              </a:spcBef>
              <a:defRPr sz="1060"/>
            </a:pPr>
            <a:r>
              <a:t>Sõnumite kinnitamine (acknowledgment)</a:t>
            </a:r>
          </a:p>
          <a:p>
            <a:pPr lvl="1" marL="457707" indent="-134619" defTabSz="484619">
              <a:spcBef>
                <a:spcPts val="200"/>
              </a:spcBef>
              <a:defRPr sz="1060"/>
            </a:pPr>
            <a:r>
              <a:t>Järjekordade püsivus (persistence)</a:t>
            </a:r>
          </a:p>
          <a:p>
            <a:pPr lvl="1" marL="457707" indent="-134619" defTabSz="484619">
              <a:spcBef>
                <a:spcPts val="200"/>
              </a:spcBef>
              <a:defRPr sz="1060"/>
            </a:pPr>
            <a:r>
              <a:t>Koormusjaotur (load balancing)</a:t>
            </a:r>
          </a:p>
          <a:p>
            <a:pPr marL="121157" indent="-121157" defTabSz="484619">
              <a:spcBef>
                <a:spcPts val="800"/>
              </a:spcBef>
              <a:defRPr sz="953"/>
            </a:pPr>
            <a:r>
              <a:t>Põhimõisted:</a:t>
            </a:r>
            <a:endParaRPr>
              <a:latin typeface="+mj-lt"/>
              <a:ea typeface="+mj-ea"/>
              <a:cs typeface="+mj-cs"/>
              <a:sym typeface="Calibri"/>
            </a:endParaRPr>
          </a:p>
          <a:p>
            <a:pPr lvl="1" marL="457707" indent="-134619" defTabSz="484619">
              <a:spcBef>
                <a:spcPts val="200"/>
              </a:spcBef>
              <a:defRPr sz="1060"/>
            </a:pPr>
            <a:r>
              <a:t>Exchange - sõnumite vastuvõtja tootjatelt</a:t>
            </a:r>
          </a:p>
          <a:p>
            <a:pPr lvl="1" marL="457707" indent="-134619" defTabSz="484619">
              <a:spcBef>
                <a:spcPts val="200"/>
              </a:spcBef>
              <a:defRPr sz="1060"/>
            </a:pPr>
            <a:r>
              <a:t>Queue - sõnumite järjekord</a:t>
            </a:r>
          </a:p>
          <a:p>
            <a:pPr lvl="1" marL="457707" indent="-134619" defTabSz="484619">
              <a:spcBef>
                <a:spcPts val="200"/>
              </a:spcBef>
              <a:defRPr sz="1060"/>
            </a:pPr>
            <a:r>
              <a:t>Binding - seosed exchange’ide ja järjekordade vahel</a:t>
            </a:r>
          </a:p>
          <a:p>
            <a:pPr lvl="1" marL="496170" indent="-173082" defTabSz="484619">
              <a:spcBef>
                <a:spcPts val="200"/>
              </a:spcBef>
              <a:defRPr sz="1060"/>
            </a:pPr>
            <a:r>
              <a:t>Routing key - määrab, kuidas sõnumeid suunatakse</a:t>
            </a:r>
          </a:p>
          <a:p>
            <a:pPr marL="0" indent="0" defTabSz="484619">
              <a:spcBef>
                <a:spcPts val="800"/>
              </a:spcBef>
              <a:defRPr sz="953"/>
            </a:pPr>
            <a:r>
              <a:rPr sz="1060"/>
              <a:t> </a:t>
            </a:r>
            <a:r>
              <a:t>Sõnumivahetusmustrid:</a:t>
            </a:r>
            <a:endParaRPr>
              <a:latin typeface="+mj-lt"/>
              <a:ea typeface="+mj-ea"/>
              <a:cs typeface="+mj-cs"/>
              <a:sym typeface="Calibri"/>
            </a:endParaRPr>
          </a:p>
          <a:p>
            <a:pPr lvl="1" marL="496170" indent="-173082" defTabSz="484619">
              <a:spcBef>
                <a:spcPts val="200"/>
              </a:spcBef>
              <a:defRPr sz="1060"/>
            </a:pPr>
            <a:r>
              <a:t>Direct exchange - täpne routing key vaste</a:t>
            </a:r>
          </a:p>
          <a:p>
            <a:pPr lvl="1" marL="496170" indent="-173082" defTabSz="484619">
              <a:spcBef>
                <a:spcPts val="200"/>
              </a:spcBef>
              <a:defRPr sz="1060"/>
            </a:pPr>
            <a:r>
              <a:t>Topic exchange - mustripõhine routing key vaste</a:t>
            </a:r>
          </a:p>
          <a:p>
            <a:pPr lvl="1" marL="457707" indent="-134619" defTabSz="484619">
              <a:spcBef>
                <a:spcPts val="200"/>
              </a:spcBef>
              <a:defRPr sz="1060"/>
            </a:pPr>
            <a:r>
              <a:t>Fanout exchange - saadab kõigile seotud järjekordadele</a:t>
            </a:r>
          </a:p>
          <a:p>
            <a:pPr lvl="1" marL="457707" indent="-134619" defTabSz="484619">
              <a:spcBef>
                <a:spcPts val="200"/>
              </a:spcBef>
              <a:defRPr sz="1060"/>
            </a:pPr>
            <a:r>
              <a:t>Headers exchange - päiste põhine suunamine</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342" name="Content Placeholder 2"/>
          <p:cNvSpPr txBox="1"/>
          <p:nvPr>
            <p:ph type="body" idx="1"/>
          </p:nvPr>
        </p:nvSpPr>
        <p:spPr>
          <a:xfrm>
            <a:off x="378512" y="1023747"/>
            <a:ext cx="8521349" cy="3918644"/>
          </a:xfrm>
          <a:prstGeom prst="rect">
            <a:avLst/>
          </a:prstGeom>
        </p:spPr>
        <p:txBody>
          <a:bodyPr/>
          <a:lstStyle/>
          <a:p>
            <a:pPr marL="0" indent="0" defTabSz="466332">
              <a:spcBef>
                <a:spcPts val="800"/>
              </a:spcBef>
              <a:buSzTx/>
              <a:buNone/>
              <a:defRPr sz="918"/>
            </a:pPr>
            <a:r>
              <a:t>Järjekorra- ja sõnumisüsteemid on vahendajad, mis võimaldavad asünkroonset suhtlust erinevate süsteemide vahel, tagades sõnumite usaldusväärse edastamise.</a:t>
            </a:r>
            <a:endParaRPr sz="1020"/>
          </a:p>
          <a:p>
            <a:pPr marL="0" indent="0" defTabSz="466332">
              <a:spcBef>
                <a:spcPts val="1500"/>
              </a:spcBef>
              <a:buSzTx/>
              <a:buNone/>
              <a:defRPr sz="918"/>
            </a:pPr>
            <a:r>
              <a:t>Apache Kafka</a:t>
            </a:r>
          </a:p>
          <a:p>
            <a:pPr marL="116586" indent="-116586" defTabSz="466332">
              <a:spcBef>
                <a:spcPts val="800"/>
              </a:spcBef>
              <a:defRPr sz="918"/>
            </a:pPr>
            <a:r>
              <a:t>Põhiomadused:</a:t>
            </a:r>
            <a:endParaRPr>
              <a:latin typeface="+mj-lt"/>
              <a:ea typeface="+mj-ea"/>
              <a:cs typeface="+mj-cs"/>
              <a:sym typeface="Calibri"/>
            </a:endParaRPr>
          </a:p>
          <a:p>
            <a:pPr lvl="1" marL="440436" indent="-129539" defTabSz="466332">
              <a:spcBef>
                <a:spcPts val="200"/>
              </a:spcBef>
              <a:defRPr sz="1020"/>
            </a:pPr>
            <a:r>
              <a:t>Hajutatud voogedastusplatvorm</a:t>
            </a:r>
          </a:p>
          <a:p>
            <a:pPr lvl="1" marL="440436" indent="-129539" defTabSz="466332">
              <a:spcBef>
                <a:spcPts val="200"/>
              </a:spcBef>
              <a:defRPr sz="1020"/>
            </a:pPr>
            <a:r>
              <a:t>Kõrge läbilaskevõime</a:t>
            </a:r>
          </a:p>
          <a:p>
            <a:pPr lvl="1" marL="440436" indent="-129539" defTabSz="466332">
              <a:spcBef>
                <a:spcPts val="200"/>
              </a:spcBef>
              <a:defRPr sz="1020"/>
            </a:pPr>
            <a:r>
              <a:t>Skaleeritavus</a:t>
            </a:r>
          </a:p>
          <a:p>
            <a:pPr lvl="1" marL="440436" indent="-129539" defTabSz="466332">
              <a:spcBef>
                <a:spcPts val="200"/>
              </a:spcBef>
              <a:defRPr sz="1020"/>
            </a:pPr>
            <a:r>
              <a:t>Andmete püsivus ja tõrkekindlus</a:t>
            </a:r>
          </a:p>
          <a:p>
            <a:pPr lvl="1" marL="440436" indent="-129539" defTabSz="466332">
              <a:spcBef>
                <a:spcPts val="200"/>
              </a:spcBef>
              <a:defRPr sz="1020"/>
            </a:pPr>
            <a:r>
              <a:t>Toetab voogtöötlust (stream processing)</a:t>
            </a:r>
          </a:p>
          <a:p>
            <a:pPr marL="116586" indent="-116586" defTabSz="466332">
              <a:spcBef>
                <a:spcPts val="800"/>
              </a:spcBef>
              <a:defRPr sz="918"/>
            </a:pPr>
            <a:r>
              <a:t>Põhimõisted:</a:t>
            </a:r>
            <a:endParaRPr>
              <a:latin typeface="+mj-lt"/>
              <a:ea typeface="+mj-ea"/>
              <a:cs typeface="+mj-cs"/>
              <a:sym typeface="Calibri"/>
            </a:endParaRPr>
          </a:p>
          <a:p>
            <a:pPr lvl="1" marL="440436" indent="-129539" defTabSz="466332">
              <a:spcBef>
                <a:spcPts val="200"/>
              </a:spcBef>
              <a:defRPr sz="1020"/>
            </a:pPr>
            <a:r>
              <a:t>Topic - sõnumite kategooria või kanal</a:t>
            </a:r>
          </a:p>
          <a:p>
            <a:pPr lvl="1" marL="440436" indent="-129539" defTabSz="466332">
              <a:spcBef>
                <a:spcPts val="200"/>
              </a:spcBef>
              <a:defRPr sz="1020"/>
            </a:pPr>
            <a:r>
              <a:t>Partition - teema alamosa, võimaldab paralleeltöötlust</a:t>
            </a:r>
          </a:p>
          <a:p>
            <a:pPr lvl="1" marL="440436" indent="-129539" defTabSz="466332">
              <a:spcBef>
                <a:spcPts val="200"/>
              </a:spcBef>
              <a:defRPr sz="1020"/>
            </a:pPr>
            <a:r>
              <a:t>Producer - sõnumite looja ja saatja</a:t>
            </a:r>
          </a:p>
          <a:p>
            <a:pPr lvl="1" marL="440436" indent="-129539" defTabSz="466332">
              <a:spcBef>
                <a:spcPts val="200"/>
              </a:spcBef>
              <a:defRPr sz="1020"/>
            </a:pPr>
            <a:r>
              <a:t>Consumer - sõnumite vastuvõtja ja töötleja</a:t>
            </a:r>
          </a:p>
          <a:p>
            <a:pPr lvl="1" marL="440436" indent="-129539" defTabSz="466332">
              <a:spcBef>
                <a:spcPts val="200"/>
              </a:spcBef>
              <a:defRPr sz="1020"/>
            </a:pPr>
            <a:r>
              <a:t>Consumer group - tarbijate rühm, kes töötlevad erinevaid partitsioone</a:t>
            </a:r>
          </a:p>
          <a:p>
            <a:pPr marL="116586" indent="-116586" defTabSz="466332">
              <a:spcBef>
                <a:spcPts val="800"/>
              </a:spcBef>
              <a:defRPr sz="918"/>
            </a:pPr>
            <a:r>
              <a:t>Eelised võrreldes traditsiooniliste sõnumijärjekordadega:</a:t>
            </a:r>
            <a:endParaRPr>
              <a:latin typeface="+mj-lt"/>
              <a:ea typeface="+mj-ea"/>
              <a:cs typeface="+mj-cs"/>
              <a:sym typeface="Calibri"/>
            </a:endParaRPr>
          </a:p>
          <a:p>
            <a:pPr lvl="1" marL="440436" indent="-129539" defTabSz="466332">
              <a:spcBef>
                <a:spcPts val="200"/>
              </a:spcBef>
              <a:defRPr sz="1020"/>
            </a:pPr>
            <a:r>
              <a:t>Parem skaleeritavus</a:t>
            </a:r>
          </a:p>
          <a:p>
            <a:pPr lvl="1" marL="440436" indent="-129539" defTabSz="466332">
              <a:spcBef>
                <a:spcPts val="200"/>
              </a:spcBef>
              <a:defRPr sz="1020"/>
            </a:pPr>
            <a:r>
              <a:t>Kõrgem läbilaskevõime</a:t>
            </a:r>
          </a:p>
          <a:p>
            <a:pPr lvl="1" marL="440436" indent="-129539" defTabSz="466332">
              <a:spcBef>
                <a:spcPts val="200"/>
              </a:spcBef>
              <a:defRPr sz="1020"/>
            </a:pPr>
            <a:r>
              <a:t>Andmete säilitamine pikema aja jooksul</a:t>
            </a:r>
          </a:p>
          <a:p>
            <a:pPr lvl="1" marL="440436" indent="-129539" defTabSz="466332">
              <a:spcBef>
                <a:spcPts val="200"/>
              </a:spcBef>
              <a:defRPr sz="1020"/>
            </a:pPr>
            <a:r>
              <a:t>Toetab andmevoogude töötlust</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345" name="Content Placeholder 2"/>
          <p:cNvSpPr txBox="1"/>
          <p:nvPr>
            <p:ph type="body" idx="1"/>
          </p:nvPr>
        </p:nvSpPr>
        <p:spPr>
          <a:xfrm>
            <a:off x="378512" y="1023747"/>
            <a:ext cx="8521349" cy="3918644"/>
          </a:xfrm>
          <a:prstGeom prst="rect">
            <a:avLst/>
          </a:prstGeom>
        </p:spPr>
        <p:txBody>
          <a:bodyPr/>
          <a:lstStyle/>
          <a:p>
            <a:pPr marL="0" indent="0">
              <a:spcBef>
                <a:spcPts val="3000"/>
              </a:spcBef>
              <a:buSzTx/>
              <a:buNone/>
            </a:pPr>
            <a:r>
              <a:t>Näide logistika valdkonnast</a:t>
            </a:r>
          </a:p>
          <a:p>
            <a:pPr marL="0" indent="0">
              <a:buSzTx/>
              <a:buNone/>
            </a:pPr>
            <a:r>
              <a:t>Tellimuste töötlemise süsteem:</a:t>
            </a:r>
          </a:p>
          <a:p>
            <a:pPr lvl="1"/>
            <a:r>
              <a:t>RabbitMQ näide: </a:t>
            </a:r>
            <a:br/>
            <a:r>
              <a:rPr sz="1600"/>
              <a:t>1. Veebipood saadab uue tellimuse sõnumi exchange’i </a:t>
            </a:r>
            <a:br>
              <a:rPr sz="1600"/>
            </a:br>
            <a:r>
              <a:rPr sz="1600"/>
              <a:t>2. Exchange suunab sõnumi vastavalt tellimuse tüübile õigesse järjekorda </a:t>
            </a:r>
            <a:br>
              <a:rPr sz="1600"/>
            </a:br>
            <a:r>
              <a:rPr sz="1600"/>
              <a:t>3. Laosüsteem tarbib sõnumi ja alustab komplekteerimist </a:t>
            </a:r>
            <a:br>
              <a:rPr sz="1600"/>
            </a:br>
            <a:r>
              <a:rPr sz="1600"/>
              <a:t>4. Pärast komplekteerimist saadab laosüsteem sõnumi transpordijärjekorda </a:t>
            </a:r>
            <a:br>
              <a:rPr sz="1600"/>
            </a:br>
            <a:r>
              <a:rPr sz="1600"/>
              <a:t>5. Transpordisüsteem tarbib sõnumi ja planeerib tarne</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Title 1"/>
          <p:cNvSpPr txBox="1"/>
          <p:nvPr>
            <p:ph type="title"/>
          </p:nvPr>
        </p:nvSpPr>
        <p:spPr>
          <a:prstGeom prst="rect">
            <a:avLst/>
          </a:prstGeom>
        </p:spPr>
        <p:txBody>
          <a:bodyPr/>
          <a:lstStyle>
            <a:lvl1pPr defTabSz="786364">
              <a:defRPr spc="-51" sz="2580"/>
            </a:lvl1pPr>
          </a:lstStyle>
          <a:p>
            <a:pPr/>
            <a:r>
              <a:t>Andmevahetuse protokollid ja standardid</a:t>
            </a:r>
          </a:p>
        </p:txBody>
      </p:sp>
      <p:sp>
        <p:nvSpPr>
          <p:cNvPr id="348" name="Content Placeholder 2"/>
          <p:cNvSpPr txBox="1"/>
          <p:nvPr>
            <p:ph type="body" idx="1"/>
          </p:nvPr>
        </p:nvSpPr>
        <p:spPr>
          <a:xfrm>
            <a:off x="378512" y="1023747"/>
            <a:ext cx="8521349" cy="3918644"/>
          </a:xfrm>
          <a:prstGeom prst="rect">
            <a:avLst/>
          </a:prstGeom>
        </p:spPr>
        <p:txBody>
          <a:bodyPr/>
          <a:lstStyle/>
          <a:p>
            <a:pPr marL="0" indent="0">
              <a:spcBef>
                <a:spcPts val="3000"/>
              </a:spcBef>
              <a:buSzTx/>
              <a:buNone/>
            </a:pPr>
            <a:r>
              <a:t>Näide logistika valdkonnast</a:t>
            </a:r>
          </a:p>
          <a:p>
            <a:pPr marL="0" indent="0">
              <a:buSzTx/>
              <a:buNone/>
            </a:pPr>
            <a:r>
              <a:t>Tellimuste töötlemise süsteem:</a:t>
            </a:r>
          </a:p>
          <a:p>
            <a:pPr lvl="1"/>
            <a:r>
              <a:t>Kafka näide: </a:t>
            </a:r>
            <a:br/>
            <a:r>
              <a:rPr sz="1600"/>
              <a:t>1. Veebipood toodab sõnumi “new-orders” teemasse </a:t>
            </a:r>
            <a:br>
              <a:rPr sz="1600"/>
            </a:br>
            <a:r>
              <a:rPr sz="1600"/>
              <a:t>2. Laosüsteem tarbib sõnumi ja alustab komplekteerimist </a:t>
            </a:r>
            <a:br>
              <a:rPr sz="1600"/>
            </a:br>
            <a:r>
              <a:rPr sz="1600"/>
              <a:t>3. Laosüsteem toodab sõnumi “order-status” teemasse </a:t>
            </a:r>
            <a:br>
              <a:rPr sz="1600"/>
            </a:br>
            <a:r>
              <a:rPr sz="1600"/>
              <a:t>4. Transpordisüsteem ja klienditeenindus tarbivad mõlemad “order-status” teemat </a:t>
            </a:r>
            <a:br>
              <a:rPr sz="1600"/>
            </a:br>
            <a:r>
              <a:rPr sz="1600"/>
              <a:t>5. Kõik sõnumid säilitatakse hilisemaks analüüsiks</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351" name="Content Placeholder 2"/>
          <p:cNvSpPr txBox="1"/>
          <p:nvPr>
            <p:ph type="body" idx="1"/>
          </p:nvPr>
        </p:nvSpPr>
        <p:spPr>
          <a:xfrm>
            <a:off x="404501" y="1015056"/>
            <a:ext cx="8334998" cy="3869098"/>
          </a:xfrm>
          <a:prstGeom prst="rect">
            <a:avLst/>
          </a:prstGeom>
        </p:spPr>
        <p:txBody>
          <a:bodyPr/>
          <a:lstStyle/>
          <a:p>
            <a:pPr marL="0" indent="0" defTabSz="850370">
              <a:spcBef>
                <a:spcPts val="1500"/>
              </a:spcBef>
              <a:buSzTx/>
              <a:buNone/>
              <a:defRPr sz="1674"/>
            </a:pPr>
            <a:r>
              <a:t>Integratsioonimustrid ja -arhitektuurid on lähenemisviisid, mis võimaldavad erinevatel süsteemidel omavahel suhelda ja andmeid vahetada. Need mustrid pakuvad lahendusi levinud integratsiooniväljakutsetele ning aitavad luua paindlikke, skaleeritavaid ja hooldatavaid süsteeme.</a:t>
            </a:r>
          </a:p>
          <a:p>
            <a:pPr lvl="1" marL="779526" indent="-212597" defTabSz="850370">
              <a:spcBef>
                <a:spcPts val="2700"/>
              </a:spcBef>
              <a:defRPr sz="1674"/>
            </a:pPr>
            <a:r>
              <a:t>Punkt-punkt integratsioon</a:t>
            </a:r>
          </a:p>
          <a:p>
            <a:pPr lvl="1" marL="779526" indent="-212597" defTabSz="850370">
              <a:spcBef>
                <a:spcPts val="1500"/>
              </a:spcBef>
              <a:defRPr sz="1674"/>
            </a:pPr>
            <a:r>
              <a:t>Teenusele orienteeritud arhitektuur (SOA)</a:t>
            </a:r>
          </a:p>
          <a:p>
            <a:pPr lvl="1" marL="779526" indent="-212597" defTabSz="850370">
              <a:spcBef>
                <a:spcPts val="1500"/>
              </a:spcBef>
              <a:defRPr sz="1674"/>
            </a:pPr>
            <a:r>
              <a:t>Mikroteenuste arhitektuur</a:t>
            </a:r>
          </a:p>
          <a:p>
            <a:pPr lvl="1" marL="779526" indent="-212597" defTabSz="850370">
              <a:spcBef>
                <a:spcPts val="1500"/>
              </a:spcBef>
              <a:defRPr sz="1674"/>
            </a:pPr>
            <a:r>
              <a:t>API-gateway ja API haldus</a:t>
            </a:r>
          </a:p>
          <a:p>
            <a:pPr lvl="1" marL="779526" indent="-212597" defTabSz="850370">
              <a:spcBef>
                <a:spcPts val="1500"/>
              </a:spcBef>
              <a:defRPr sz="1674"/>
            </a:pPr>
            <a:r>
              <a:t>Sündmuspõhine arhitektuur</a:t>
            </a:r>
          </a:p>
          <a:p>
            <a:pPr lvl="1" marL="779526" indent="-212597" defTabSz="850370">
              <a:spcBef>
                <a:spcPts val="1500"/>
              </a:spcBef>
              <a:defRPr sz="1674"/>
            </a:pPr>
            <a:r>
              <a:t>Andmete integratsioon ja ETL protsessid</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356" name="Content Placeholder 2"/>
          <p:cNvSpPr txBox="1"/>
          <p:nvPr>
            <p:ph type="body" idx="1"/>
          </p:nvPr>
        </p:nvSpPr>
        <p:spPr>
          <a:xfrm>
            <a:off x="404501" y="1015056"/>
            <a:ext cx="8334998" cy="3869098"/>
          </a:xfrm>
          <a:prstGeom prst="rect">
            <a:avLst/>
          </a:prstGeom>
        </p:spPr>
        <p:txBody>
          <a:bodyPr/>
          <a:lstStyle/>
          <a:p>
            <a:pPr marL="0" indent="0">
              <a:buSzTx/>
              <a:buNone/>
            </a:pPr>
            <a:r>
              <a:t>Punkt-punkt integratsioon</a:t>
            </a:r>
          </a:p>
          <a:p>
            <a:pPr marL="0" indent="0">
              <a:buSzTx/>
              <a:buNone/>
            </a:pPr>
            <a:r>
              <a:t>Punkt-punkt integratsioon (Point-to-Point Integration) on lihtsaim integratsioonimuster, kus süsteemid on otse ühendatud ilma vahendajata.</a:t>
            </a:r>
          </a:p>
          <a:p>
            <a:pPr marL="0" indent="0">
              <a:spcBef>
                <a:spcPts val="3000"/>
              </a:spcBef>
            </a:pPr>
            <a:r>
              <a:t> Põhiomadused</a:t>
            </a:r>
          </a:p>
          <a:p>
            <a:pPr lvl="2" marL="0" indent="914400">
              <a:buSzTx/>
              <a:buNone/>
            </a:pPr>
            <a:r>
              <a:t>Otsene ühendus - süsteemid suhtlevad otse üksteisega</a:t>
            </a:r>
          </a:p>
          <a:p>
            <a:pPr lvl="2" marL="0" indent="914400">
              <a:buSzTx/>
              <a:buNone/>
            </a:pPr>
            <a:r>
              <a:t>Kohandatud liidesed - iga ühendus on tavaliselt spetsiaalselt loodud</a:t>
            </a:r>
          </a:p>
          <a:p>
            <a:pPr lvl="2" marL="0" indent="914400">
              <a:buSzTx/>
              <a:buNone/>
            </a:pPr>
            <a:r>
              <a:t>Tihe sidumine - süsteemid on tihedalt seotud ja sõltuvad üksteisest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Double-click to edit"/>
          <p:cNvSpPr txBox="1"/>
          <p:nvPr>
            <p:ph type="title"/>
          </p:nvPr>
        </p:nvSpPr>
        <p:spPr>
          <a:prstGeom prst="rect">
            <a:avLst/>
          </a:prstGeom>
        </p:spPr>
        <p:txBody>
          <a:bodyPr/>
          <a:lstStyle/>
          <a:p>
            <a:pPr/>
          </a:p>
        </p:txBody>
      </p:sp>
      <p:sp>
        <p:nvSpPr>
          <p:cNvPr id="142" name="Double-click to edit"/>
          <p:cNvSpPr txBox="1"/>
          <p:nvPr>
            <p:ph type="body" idx="1"/>
          </p:nvPr>
        </p:nvSpPr>
        <p:spPr>
          <a:prstGeom prst="rect">
            <a:avLst/>
          </a:prstGeom>
        </p:spPr>
        <p:txBody>
          <a:bodyPr/>
          <a:lstStyle/>
          <a:p>
            <a:pPr/>
          </a:p>
        </p:txBody>
      </p:sp>
      <p:pic>
        <p:nvPicPr>
          <p:cNvPr id="143" name="Image" descr="Image"/>
          <p:cNvPicPr>
            <a:picLocks noChangeAspect="1"/>
          </p:cNvPicPr>
          <p:nvPr/>
        </p:nvPicPr>
        <p:blipFill>
          <a:blip r:embed="rId3">
            <a:extLst/>
          </a:blip>
          <a:stretch>
            <a:fillRect/>
          </a:stretch>
        </p:blipFill>
        <p:spPr>
          <a:xfrm>
            <a:off x="367392" y="0"/>
            <a:ext cx="8409216" cy="5143500"/>
          </a:xfrm>
          <a:prstGeom prst="rect">
            <a:avLst/>
          </a:prstGeom>
          <a:ln w="12700">
            <a:miter lim="400000"/>
          </a:ln>
        </p:spPr>
      </p:pic>
      <p:sp>
        <p:nvSpPr>
          <p:cNvPr id="144" name="Network"/>
          <p:cNvSpPr txBox="1"/>
          <p:nvPr/>
        </p:nvSpPr>
        <p:spPr>
          <a:xfrm rot="16200000">
            <a:off x="3840640" y="3242283"/>
            <a:ext cx="1462720"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Network</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361" name="Content Placeholder 2"/>
          <p:cNvSpPr txBox="1"/>
          <p:nvPr>
            <p:ph type="body" idx="1"/>
          </p:nvPr>
        </p:nvSpPr>
        <p:spPr>
          <a:xfrm>
            <a:off x="404501" y="1015056"/>
            <a:ext cx="8334998" cy="3869098"/>
          </a:xfrm>
          <a:prstGeom prst="rect">
            <a:avLst/>
          </a:prstGeom>
        </p:spPr>
        <p:txBody>
          <a:bodyPr/>
          <a:lstStyle/>
          <a:p>
            <a:pPr marL="0" indent="0" defTabSz="713214">
              <a:spcBef>
                <a:spcPts val="2300"/>
              </a:spcBef>
              <a:buSzTx/>
              <a:buNone/>
              <a:defRPr sz="1403"/>
            </a:pPr>
            <a:r>
              <a:t>Punkt-punkt integratsioon</a:t>
            </a:r>
          </a:p>
          <a:p>
            <a:pPr marL="0" indent="0" defTabSz="713214">
              <a:spcBef>
                <a:spcPts val="2300"/>
              </a:spcBef>
              <a:buSzTx/>
              <a:buNone/>
              <a:defRPr sz="1403"/>
            </a:pPr>
            <a:r>
              <a:t>Eelised</a:t>
            </a:r>
          </a:p>
          <a:p>
            <a:pPr lvl="1" marL="653795" indent="-178307" defTabSz="713214">
              <a:spcBef>
                <a:spcPts val="1300"/>
              </a:spcBef>
              <a:defRPr sz="1403"/>
            </a:pPr>
            <a:r>
              <a:t>Lihtsus - lihtne mõista ja implementeerida</a:t>
            </a:r>
          </a:p>
          <a:p>
            <a:pPr lvl="1" marL="653795" indent="-178307" defTabSz="713214">
              <a:spcBef>
                <a:spcPts val="1300"/>
              </a:spcBef>
              <a:defRPr sz="1403"/>
            </a:pPr>
            <a:r>
              <a:t>Jõudlus - vähem vahendajaid tähendab väiksemat latentsi</a:t>
            </a:r>
          </a:p>
          <a:p>
            <a:pPr lvl="1" marL="653795" indent="-178307" defTabSz="713214">
              <a:spcBef>
                <a:spcPts val="1300"/>
              </a:spcBef>
              <a:defRPr sz="1403"/>
            </a:pPr>
            <a:r>
              <a:t>Kontroll - täielik kontroll iga ühenduse üle</a:t>
            </a:r>
          </a:p>
          <a:p>
            <a:pPr marL="0" indent="0" defTabSz="713214">
              <a:spcBef>
                <a:spcPts val="2300"/>
              </a:spcBef>
              <a:buSzTx/>
              <a:buNone/>
              <a:defRPr sz="1403"/>
            </a:pPr>
            <a:r>
              <a:t>Puudused</a:t>
            </a:r>
          </a:p>
          <a:p>
            <a:pPr lvl="1" marL="653795" indent="-178307" defTabSz="713214">
              <a:spcBef>
                <a:spcPts val="1300"/>
              </a:spcBef>
              <a:defRPr sz="1403"/>
            </a:pPr>
            <a:r>
              <a:t>Halva skaleeritavusega - ühenduste arv kasvab eksponentsiaalselt süsteemide arvu kasvades (n*(n-1)/2)</a:t>
            </a:r>
          </a:p>
          <a:p>
            <a:pPr lvl="1" marL="653795" indent="-178307" defTabSz="713214">
              <a:spcBef>
                <a:spcPts val="1300"/>
              </a:spcBef>
              <a:defRPr sz="1403"/>
            </a:pPr>
            <a:r>
              <a:t>Keeruline haldamine - iga ühendus võib nõuda erinevat tehnoloogiat ja protokolli</a:t>
            </a:r>
          </a:p>
          <a:p>
            <a:pPr lvl="1" marL="653795" indent="-178307" defTabSz="713214">
              <a:spcBef>
                <a:spcPts val="1300"/>
              </a:spcBef>
              <a:defRPr sz="1403"/>
            </a:pPr>
            <a:r>
              <a:t>Muudatuste mõju - ühe süsteemi muutmine võib mõjutada kõiki sellega ühendatud süsteeme</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366" name="Content Placeholder 2"/>
          <p:cNvSpPr txBox="1"/>
          <p:nvPr>
            <p:ph type="body" idx="1"/>
          </p:nvPr>
        </p:nvSpPr>
        <p:spPr>
          <a:xfrm>
            <a:off x="404501" y="1015056"/>
            <a:ext cx="8334998" cy="3869098"/>
          </a:xfrm>
          <a:prstGeom prst="rect">
            <a:avLst/>
          </a:prstGeom>
        </p:spPr>
        <p:txBody>
          <a:bodyPr/>
          <a:lstStyle/>
          <a:p>
            <a:pPr marL="0" indent="0">
              <a:buSzTx/>
              <a:buNone/>
            </a:pPr>
            <a:r>
              <a:t>Väike logistikaettevõte, kus: </a:t>
            </a:r>
          </a:p>
          <a:p>
            <a:pPr lvl="2" marL="0" indent="914400">
              <a:buSzTx/>
              <a:buNone/>
              <a:defRPr sz="1400"/>
            </a:pPr>
            <a:r>
              <a:t>- Tellimuste haldussüsteem on otse ühendatud laosüsteemiga </a:t>
            </a:r>
          </a:p>
          <a:p>
            <a:pPr lvl="2" marL="0" indent="914400">
              <a:buSzTx/>
              <a:buNone/>
              <a:defRPr sz="1400"/>
            </a:pPr>
            <a:r>
              <a:t>- Laosüsteem on otse ühendatud transpordisüsteemiga </a:t>
            </a:r>
          </a:p>
          <a:p>
            <a:pPr lvl="2" marL="0" indent="914400">
              <a:buSzTx/>
              <a:buNone/>
              <a:defRPr sz="1400"/>
            </a:pPr>
            <a:r>
              <a:t>- Transpordisüsteem on otse ühendatud arveldussüsteemiga </a:t>
            </a:r>
          </a:p>
          <a:p>
            <a:pPr lvl="2" marL="0" indent="914400">
              <a:buSzTx/>
              <a:buNone/>
              <a:defRPr sz="1400"/>
            </a:pPr>
            <a:r>
              <a:t>- Iga uue süsteemi lisamisel tuleb luua uued ühendused kõigi olemasolevate süsteemidega</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371" name="Content Placeholder 2"/>
          <p:cNvSpPr txBox="1"/>
          <p:nvPr>
            <p:ph type="body" idx="1"/>
          </p:nvPr>
        </p:nvSpPr>
        <p:spPr>
          <a:xfrm>
            <a:off x="404501" y="1015056"/>
            <a:ext cx="8334998" cy="3869098"/>
          </a:xfrm>
          <a:prstGeom prst="rect">
            <a:avLst/>
          </a:prstGeom>
        </p:spPr>
        <p:txBody>
          <a:bodyPr/>
          <a:lstStyle/>
          <a:p>
            <a:pPr marL="0" indent="0">
              <a:spcBef>
                <a:spcPts val="3000"/>
              </a:spcBef>
              <a:buSzTx/>
              <a:buNone/>
            </a:pPr>
            <a:r>
              <a:t>Teenusele orienteeritud arhitektuur (SOA)</a:t>
            </a:r>
          </a:p>
          <a:p>
            <a:pPr marL="0" indent="0">
              <a:buSzTx/>
              <a:buNone/>
            </a:pPr>
            <a:r>
              <a:t>Teenusele orienteeritud arhitektuur (Service-Oriented Architecture, SOA) on disainimuster, kus rakenduse komponendid pakuvad teenuseid teistele komponentidele läbi suhtlusprotokolli võrgu kaudu.</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374" name="Content Placeholder 2"/>
          <p:cNvSpPr txBox="1"/>
          <p:nvPr>
            <p:ph type="body" idx="1"/>
          </p:nvPr>
        </p:nvSpPr>
        <p:spPr>
          <a:xfrm>
            <a:off x="404501" y="1015056"/>
            <a:ext cx="8334998" cy="3869098"/>
          </a:xfrm>
          <a:prstGeom prst="rect">
            <a:avLst/>
          </a:prstGeom>
        </p:spPr>
        <p:txBody>
          <a:bodyPr/>
          <a:lstStyle/>
          <a:p>
            <a:pPr marL="0" indent="0" defTabSz="841226">
              <a:spcBef>
                <a:spcPts val="2700"/>
              </a:spcBef>
              <a:buSzTx/>
              <a:buNone/>
              <a:defRPr sz="1656"/>
            </a:pPr>
            <a:r>
              <a:t>Teenusele orienteeritud arhitektuur (SOA)</a:t>
            </a:r>
          </a:p>
          <a:p>
            <a:pPr marL="0" indent="0" defTabSz="841226">
              <a:spcBef>
                <a:spcPts val="2700"/>
              </a:spcBef>
              <a:buSzTx/>
              <a:buNone/>
              <a:defRPr sz="1656"/>
            </a:pPr>
            <a:r>
              <a:t>Põhiprintsiibid</a:t>
            </a:r>
          </a:p>
          <a:p>
            <a:pPr marL="210311" indent="-210311" defTabSz="841226">
              <a:spcBef>
                <a:spcPts val="1500"/>
              </a:spcBef>
              <a:defRPr sz="1656"/>
            </a:pPr>
            <a:r>
              <a:t>Standardiseeritud teenuslepingud - teenused järgivad standardseid suhtlusprotokolle</a:t>
            </a:r>
          </a:p>
          <a:p>
            <a:pPr marL="210311" indent="-210311" defTabSz="841226">
              <a:spcBef>
                <a:spcPts val="1500"/>
              </a:spcBef>
              <a:defRPr sz="1656"/>
            </a:pPr>
            <a:r>
              <a:t>Lõdvalt seotud teenused - teenused on sõltumatud ja suhtlevad standardsete liideste kaudu</a:t>
            </a:r>
          </a:p>
          <a:p>
            <a:pPr marL="210311" indent="-210311" defTabSz="841226">
              <a:spcBef>
                <a:spcPts val="1500"/>
              </a:spcBef>
              <a:defRPr sz="1656"/>
            </a:pPr>
            <a:r>
              <a:t>Teenuste abstraktsioon - teenused varjavad oma sisemist loogikat</a:t>
            </a:r>
          </a:p>
          <a:p>
            <a:pPr marL="210311" indent="-210311" defTabSz="841226">
              <a:spcBef>
                <a:spcPts val="1500"/>
              </a:spcBef>
              <a:defRPr sz="1656"/>
            </a:pPr>
            <a:r>
              <a:t>Teenuste taaskasutatavus - teenused on disainitud taaskasutamiseks</a:t>
            </a:r>
          </a:p>
          <a:p>
            <a:pPr marL="210311" indent="-210311" defTabSz="841226">
              <a:spcBef>
                <a:spcPts val="1500"/>
              </a:spcBef>
              <a:defRPr sz="1656"/>
            </a:pPr>
            <a:r>
              <a:t>Teenuste autonoomsus - teenused kontrollivad oma keskkonda ja ressursse</a:t>
            </a:r>
          </a:p>
          <a:p>
            <a:pPr marL="210311" indent="-210311" defTabSz="841226">
              <a:spcBef>
                <a:spcPts val="1500"/>
              </a:spcBef>
              <a:defRPr sz="1656"/>
            </a:pPr>
            <a:r>
              <a:t>Teenuste olekuta olek - teenused minimeerivad olekuteabe säilitamist</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377" name="Content Placeholder 2"/>
          <p:cNvSpPr txBox="1"/>
          <p:nvPr>
            <p:ph type="body" idx="1"/>
          </p:nvPr>
        </p:nvSpPr>
        <p:spPr>
          <a:xfrm>
            <a:off x="404501" y="1015056"/>
            <a:ext cx="8334998" cy="3869098"/>
          </a:xfrm>
          <a:prstGeom prst="rect">
            <a:avLst/>
          </a:prstGeom>
        </p:spPr>
        <p:txBody>
          <a:bodyPr/>
          <a:lstStyle/>
          <a:p>
            <a:pPr marL="0" indent="0">
              <a:spcBef>
                <a:spcPts val="3000"/>
              </a:spcBef>
              <a:buSzTx/>
              <a:buNone/>
            </a:pPr>
            <a:r>
              <a:t>Teenusele orienteeritud arhitektuur (SOA)</a:t>
            </a:r>
          </a:p>
          <a:p>
            <a:pPr marL="0" indent="0">
              <a:spcBef>
                <a:spcPts val="3000"/>
              </a:spcBef>
              <a:buSzTx/>
              <a:buNone/>
            </a:pPr>
            <a:r>
              <a:t>Komponendid</a:t>
            </a:r>
          </a:p>
          <a:p>
            <a:pPr lvl="1" marL="831272" indent="-221672">
              <a:defRPr sz="1600"/>
            </a:pPr>
            <a:r>
              <a:t>Teenused - ärifunktsionaalsust pakkuvad komponendid</a:t>
            </a:r>
          </a:p>
          <a:p>
            <a:pPr lvl="1" marL="831272" indent="-221672">
              <a:defRPr sz="1600"/>
            </a:pPr>
            <a:r>
              <a:t>Teenuste register - kataloog saadaolevatest teenustest</a:t>
            </a:r>
          </a:p>
          <a:p>
            <a:pPr lvl="1" marL="831272" indent="-221672">
              <a:defRPr sz="1600"/>
            </a:pPr>
            <a:r>
              <a:t>Teenuste siini (Enterprise Service Bus, ESB) - vahendaja teenuste vahel</a:t>
            </a:r>
          </a:p>
          <a:p>
            <a:pPr lvl="1" marL="831272" indent="-221672">
              <a:defRPr sz="1600"/>
            </a:pPr>
            <a:r>
              <a:t>Äriprotsesside orkestratsioon - teenuste koordineerimine äriprotsesside täitmiseks</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380" name="Content Placeholder 2"/>
          <p:cNvSpPr txBox="1"/>
          <p:nvPr>
            <p:ph type="body" idx="1"/>
          </p:nvPr>
        </p:nvSpPr>
        <p:spPr>
          <a:xfrm>
            <a:off x="404501" y="1015056"/>
            <a:ext cx="8334998" cy="3869098"/>
          </a:xfrm>
          <a:prstGeom prst="rect">
            <a:avLst/>
          </a:prstGeom>
        </p:spPr>
        <p:txBody>
          <a:bodyPr/>
          <a:lstStyle/>
          <a:p>
            <a:pPr marL="0" indent="0" defTabSz="704070">
              <a:spcBef>
                <a:spcPts val="2300"/>
              </a:spcBef>
              <a:buSzTx/>
              <a:buNone/>
              <a:defRPr sz="1386"/>
            </a:pPr>
            <a:r>
              <a:t>Teenusele orienteeritud arhitektuur (SOA)</a:t>
            </a:r>
          </a:p>
          <a:p>
            <a:pPr marL="0" indent="0" defTabSz="704070">
              <a:spcBef>
                <a:spcPts val="2300"/>
              </a:spcBef>
              <a:buSzTx/>
              <a:buNone/>
              <a:defRPr sz="1386"/>
            </a:pPr>
            <a:r>
              <a:t>Eelised</a:t>
            </a:r>
          </a:p>
          <a:p>
            <a:pPr lvl="1" marL="645413" indent="-176021" defTabSz="704070">
              <a:spcBef>
                <a:spcPts val="1200"/>
              </a:spcBef>
              <a:defRPr sz="1386"/>
            </a:pPr>
            <a:r>
              <a:t>Paindlikkus - teenuseid saab kombineerida uute äriprotsesside loomiseks</a:t>
            </a:r>
          </a:p>
          <a:p>
            <a:pPr lvl="1" marL="645413" indent="-176021" defTabSz="704070">
              <a:spcBef>
                <a:spcPts val="1200"/>
              </a:spcBef>
              <a:defRPr sz="1386"/>
            </a:pPr>
            <a:r>
              <a:t>Taaskasutatavus - teenuseid saab kasutada erinevates rakendustes</a:t>
            </a:r>
          </a:p>
          <a:p>
            <a:pPr lvl="1" marL="645413" indent="-176021" defTabSz="704070">
              <a:spcBef>
                <a:spcPts val="1200"/>
              </a:spcBef>
              <a:defRPr sz="1386"/>
            </a:pPr>
            <a:r>
              <a:t>Skaleeritavus - teenuseid saab skaleerida sõltumatult</a:t>
            </a:r>
          </a:p>
          <a:p>
            <a:pPr lvl="1" marL="645413" indent="-176021" defTabSz="704070">
              <a:spcBef>
                <a:spcPts val="1200"/>
              </a:spcBef>
              <a:defRPr sz="1386"/>
            </a:pPr>
            <a:r>
              <a:t>Tehnoloogiline sõltumatus - teenused võivad kasutada erinevaid tehnoloogiaid</a:t>
            </a:r>
          </a:p>
          <a:p>
            <a:pPr marL="0" indent="0" defTabSz="704070">
              <a:spcBef>
                <a:spcPts val="2300"/>
              </a:spcBef>
              <a:buSzTx/>
              <a:buNone/>
              <a:defRPr sz="1386"/>
            </a:pPr>
            <a:r>
              <a:t>Puudused</a:t>
            </a:r>
          </a:p>
          <a:p>
            <a:pPr lvl="1" marL="645413" indent="-176021" defTabSz="704070">
              <a:spcBef>
                <a:spcPts val="1200"/>
              </a:spcBef>
              <a:defRPr sz="1386"/>
            </a:pPr>
            <a:r>
              <a:t>Keerukus - SOA arhitektuuri loomine ja haldamine võib olla keeruline</a:t>
            </a:r>
          </a:p>
          <a:p>
            <a:pPr lvl="1" marL="645413" indent="-176021" defTabSz="704070">
              <a:spcBef>
                <a:spcPts val="1200"/>
              </a:spcBef>
              <a:defRPr sz="1386"/>
            </a:pPr>
            <a:r>
              <a:t>Jõudlus - vahendajad võivad põhjustada täiendavat latentsi</a:t>
            </a:r>
          </a:p>
          <a:p>
            <a:pPr lvl="1" marL="645413" indent="-176021" defTabSz="704070">
              <a:spcBef>
                <a:spcPts val="1200"/>
              </a:spcBef>
              <a:defRPr sz="1386"/>
            </a:pPr>
            <a:r>
              <a:t>Halduskoormus - nõuab head juhtimist ja haldust</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383" name="Content Placeholder 2"/>
          <p:cNvSpPr txBox="1"/>
          <p:nvPr>
            <p:ph type="body" idx="1"/>
          </p:nvPr>
        </p:nvSpPr>
        <p:spPr>
          <a:xfrm>
            <a:off x="404501" y="1015056"/>
            <a:ext cx="8334998" cy="3869098"/>
          </a:xfrm>
          <a:prstGeom prst="rect">
            <a:avLst/>
          </a:prstGeom>
        </p:spPr>
        <p:txBody>
          <a:bodyPr/>
          <a:lstStyle/>
          <a:p>
            <a:pPr marL="0" indent="0" defTabSz="804651">
              <a:spcBef>
                <a:spcPts val="2600"/>
              </a:spcBef>
              <a:buSzTx/>
              <a:buNone/>
              <a:defRPr sz="1584"/>
            </a:pPr>
            <a:r>
              <a:t>Näide logistika valdkonnast</a:t>
            </a:r>
          </a:p>
          <a:p>
            <a:pPr marL="0" indent="0" defTabSz="804651">
              <a:spcBef>
                <a:spcPts val="1400"/>
              </a:spcBef>
              <a:buSzTx/>
              <a:buNone/>
              <a:defRPr sz="1584"/>
            </a:pPr>
            <a:r>
              <a:t>Logistikaettevõte, kus on järgmised teenused: </a:t>
            </a:r>
          </a:p>
          <a:p>
            <a:pPr lvl="1" marL="737615" indent="-201168" defTabSz="804651">
              <a:spcBef>
                <a:spcPts val="1400"/>
              </a:spcBef>
              <a:defRPr sz="1584"/>
            </a:pPr>
            <a:r>
              <a:rPr b="1"/>
              <a:t>Klienditeenindus</a:t>
            </a:r>
            <a:r>
              <a:t> - klientide ja tellimuste haldamine </a:t>
            </a:r>
          </a:p>
          <a:p>
            <a:pPr lvl="1" marL="737615" indent="-201168" defTabSz="804651">
              <a:spcBef>
                <a:spcPts val="1400"/>
              </a:spcBef>
              <a:defRPr sz="1584"/>
            </a:pPr>
            <a:r>
              <a:rPr b="1"/>
              <a:t>Laoteenus</a:t>
            </a:r>
            <a:r>
              <a:t> - laosaldode ja komplekteerimise haldamine </a:t>
            </a:r>
          </a:p>
          <a:p>
            <a:pPr lvl="1" marL="737615" indent="-201168" defTabSz="804651">
              <a:spcBef>
                <a:spcPts val="1400"/>
              </a:spcBef>
              <a:defRPr sz="1584"/>
            </a:pPr>
            <a:r>
              <a:rPr b="1"/>
              <a:t>Transporditeenused</a:t>
            </a:r>
            <a:r>
              <a:t> - marsruutide planeerimine ja sõidukite haldamine </a:t>
            </a:r>
          </a:p>
          <a:p>
            <a:pPr lvl="1" marL="737615" indent="-201168" defTabSz="804651">
              <a:spcBef>
                <a:spcPts val="1400"/>
              </a:spcBef>
              <a:defRPr sz="1584"/>
            </a:pPr>
            <a:r>
              <a:rPr b="1"/>
              <a:t>Arveldus</a:t>
            </a:r>
            <a:r>
              <a:t> - arvete ja maksete haldamine</a:t>
            </a:r>
          </a:p>
          <a:p>
            <a:pPr marL="0" indent="0" defTabSz="804651">
              <a:spcBef>
                <a:spcPts val="1400"/>
              </a:spcBef>
              <a:buSzTx/>
              <a:buNone/>
              <a:defRPr sz="1584"/>
            </a:pPr>
            <a:r>
              <a:t>Kõik teenused suhtlevad läbi ESB, mis võimaldab: </a:t>
            </a:r>
          </a:p>
          <a:p>
            <a:pPr lvl="1" marL="536447" indent="0" defTabSz="804651">
              <a:spcBef>
                <a:spcPts val="1400"/>
              </a:spcBef>
              <a:defRPr sz="1584"/>
            </a:pPr>
            <a:r>
              <a:t> Sõnumite marsruutimist </a:t>
            </a:r>
          </a:p>
          <a:p>
            <a:pPr lvl="1" marL="536447" indent="0" defTabSz="804651">
              <a:spcBef>
                <a:spcPts val="1400"/>
              </a:spcBef>
              <a:defRPr sz="1584"/>
            </a:pPr>
            <a:r>
              <a:t> Protokollide teisendamist </a:t>
            </a:r>
          </a:p>
        </p:txBody>
      </p:sp>
      <p:sp>
        <p:nvSpPr>
          <p:cNvPr id="384" name="Andmete transformeerimist…"/>
          <p:cNvSpPr txBox="1"/>
          <p:nvPr/>
        </p:nvSpPr>
        <p:spPr>
          <a:xfrm>
            <a:off x="3918044" y="4088439"/>
            <a:ext cx="2815029" cy="756719"/>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p>
            <a:pPr defTabSz="914377">
              <a:lnSpc>
                <a:spcPct val="90000"/>
              </a:lnSpc>
              <a:spcBef>
                <a:spcPts val="1600"/>
              </a:spcBef>
              <a:buSzPct val="123000"/>
              <a:buChar char="•"/>
              <a:defRPr sz="1600">
                <a:solidFill>
                  <a:srgbClr val="FFFFFF"/>
                </a:solidFill>
                <a:latin typeface="Chalkboard"/>
                <a:ea typeface="Chalkboard"/>
                <a:cs typeface="Chalkboard"/>
                <a:sym typeface="Chalkboard"/>
              </a:defRPr>
            </a:pPr>
            <a:r>
              <a:t> Andmete transformeerimist </a:t>
            </a:r>
          </a:p>
          <a:p>
            <a:pPr defTabSz="914377">
              <a:lnSpc>
                <a:spcPct val="90000"/>
              </a:lnSpc>
              <a:spcBef>
                <a:spcPts val="1600"/>
              </a:spcBef>
              <a:buSzPct val="123000"/>
              <a:buChar char="•"/>
              <a:defRPr sz="1600">
                <a:solidFill>
                  <a:srgbClr val="FFFFFF"/>
                </a:solidFill>
                <a:latin typeface="Chalkboard"/>
                <a:ea typeface="Chalkboard"/>
                <a:cs typeface="Chalkboard"/>
                <a:sym typeface="Chalkboard"/>
              </a:defRPr>
            </a:pPr>
            <a:r>
              <a:t> Sündmuste haldamist</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389" name="Content Placeholder 2"/>
          <p:cNvSpPr txBox="1"/>
          <p:nvPr>
            <p:ph type="body" idx="1"/>
          </p:nvPr>
        </p:nvSpPr>
        <p:spPr>
          <a:xfrm>
            <a:off x="404501" y="1015056"/>
            <a:ext cx="8334998" cy="3869098"/>
          </a:xfrm>
          <a:prstGeom prst="rect">
            <a:avLst/>
          </a:prstGeom>
        </p:spPr>
        <p:txBody>
          <a:bodyPr/>
          <a:lstStyle/>
          <a:p>
            <a:pPr marL="0" indent="0" defTabSz="905233">
              <a:spcBef>
                <a:spcPts val="2900"/>
              </a:spcBef>
              <a:buSzTx/>
              <a:buNone/>
              <a:defRPr sz="1782"/>
            </a:pPr>
            <a:r>
              <a:t>Mikroteenuste arhitektuur</a:t>
            </a:r>
          </a:p>
          <a:p>
            <a:pPr lvl="1" marL="0" indent="452627" defTabSz="905233">
              <a:spcBef>
                <a:spcPts val="2900"/>
              </a:spcBef>
              <a:buSzTx/>
              <a:buNone/>
              <a:defRPr sz="1782"/>
            </a:pPr>
            <a:r>
              <a:t>Mikroteenuste arhitektuur on SOA edasiarendus, kus rakendus on jagatud väikesteks, iseseisvalt töötavateks teenusteks, mis suhtlevad omavahel kergekaaluliste mehhanismide kaudu.</a:t>
            </a:r>
          </a:p>
          <a:p>
            <a:pPr marL="0" indent="0" defTabSz="905233">
              <a:buSzTx/>
              <a:buNone/>
              <a:defRPr sz="1782"/>
            </a:pPr>
            <a:r>
              <a:t>Mikroteenuse töö põhimõte, </a:t>
            </a:r>
            <a:r>
              <a:rPr b="1"/>
              <a:t>iga teenus</a:t>
            </a:r>
            <a:r>
              <a:t>: </a:t>
            </a:r>
          </a:p>
          <a:p>
            <a:pPr lvl="1" marL="0" indent="452627" defTabSz="905233">
              <a:buSzTx/>
              <a:buNone/>
              <a:defRPr sz="1782"/>
            </a:pPr>
            <a:r>
              <a:t>- Töötab oma konteineris </a:t>
            </a:r>
          </a:p>
          <a:p>
            <a:pPr lvl="1" marL="0" indent="452627" defTabSz="905233">
              <a:buSzTx/>
              <a:buNone/>
              <a:defRPr sz="1782"/>
            </a:pPr>
            <a:r>
              <a:t>- Haldab oma andmebaasi </a:t>
            </a:r>
          </a:p>
          <a:p>
            <a:pPr lvl="1" marL="0" indent="452627" defTabSz="905233">
              <a:buSzTx/>
              <a:buNone/>
              <a:defRPr sz="1782"/>
            </a:pPr>
            <a:r>
              <a:t>- Suhtleb teiste teenustega REST API või sõnumivahendaja kaudu </a:t>
            </a:r>
          </a:p>
          <a:p>
            <a:pPr lvl="1" marL="0" indent="452627" defTabSz="905233">
              <a:buSzTx/>
              <a:buNone/>
              <a:defRPr sz="1782"/>
            </a:pPr>
            <a:r>
              <a:t>- Saab skaleerida sõltumatult vastavalt koormusele</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1"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392" name="Content Placeholder 2"/>
          <p:cNvSpPr txBox="1"/>
          <p:nvPr>
            <p:ph type="body" idx="1"/>
          </p:nvPr>
        </p:nvSpPr>
        <p:spPr>
          <a:xfrm>
            <a:off x="404501" y="1015056"/>
            <a:ext cx="8334998" cy="3869098"/>
          </a:xfrm>
          <a:prstGeom prst="rect">
            <a:avLst/>
          </a:prstGeom>
        </p:spPr>
        <p:txBody>
          <a:bodyPr/>
          <a:lstStyle/>
          <a:p>
            <a:pPr marL="0" indent="0" defTabSz="795508">
              <a:spcBef>
                <a:spcPts val="2600"/>
              </a:spcBef>
              <a:buSzTx/>
              <a:buNone/>
              <a:defRPr sz="1566"/>
            </a:pPr>
            <a:r>
              <a:t>Mikroteenuste arhitektuur </a:t>
            </a:r>
          </a:p>
          <a:p>
            <a:pPr marL="0" indent="0" defTabSz="795508">
              <a:spcBef>
                <a:spcPts val="2600"/>
              </a:spcBef>
              <a:buSzTx/>
              <a:buNone/>
              <a:defRPr sz="1566"/>
            </a:pPr>
            <a:r>
              <a:t>Põhiprintsiibid</a:t>
            </a:r>
          </a:p>
          <a:p>
            <a:pPr lvl="1" marL="729234" indent="-198881" defTabSz="795508">
              <a:spcBef>
                <a:spcPts val="1400"/>
              </a:spcBef>
              <a:defRPr sz="1566"/>
            </a:pPr>
            <a:r>
              <a:t>Ühe vastutuse printsiip - iga teenus vastutab ühe konkreetse funktsionaalsuse eest</a:t>
            </a:r>
          </a:p>
          <a:p>
            <a:pPr lvl="1" marL="729234" indent="-198881" defTabSz="795508">
              <a:spcBef>
                <a:spcPts val="1400"/>
              </a:spcBef>
              <a:defRPr sz="1566"/>
            </a:pPr>
            <a:r>
              <a:t>Iseseisvalt juurutatavad - teenuseid saab arendada, juurutada ja skaleerida sõltumatult</a:t>
            </a:r>
          </a:p>
          <a:p>
            <a:pPr lvl="1" marL="729234" indent="-198881" defTabSz="795508">
              <a:spcBef>
                <a:spcPts val="1400"/>
              </a:spcBef>
              <a:defRPr sz="1566"/>
            </a:pPr>
            <a:r>
              <a:t>Detsentraliseeritud andmehaldus - iga teenus haldab oma andmeid</a:t>
            </a:r>
          </a:p>
          <a:p>
            <a:pPr lvl="1" marL="729234" indent="-198881" defTabSz="795508">
              <a:spcBef>
                <a:spcPts val="1400"/>
              </a:spcBef>
              <a:defRPr sz="1566"/>
            </a:pPr>
            <a:r>
              <a:t>Automatiseeritud juurutamine - CI/CD (pidev integratsioon ja juurutamine)</a:t>
            </a:r>
          </a:p>
          <a:p>
            <a:pPr lvl="1" marL="729234" indent="-198881" defTabSz="795508">
              <a:spcBef>
                <a:spcPts val="1400"/>
              </a:spcBef>
              <a:defRPr sz="1566"/>
            </a:pPr>
            <a:r>
              <a:t>Tõrkekindlus - ühe teenuse tõrge ei põhjusta kogu süsteemi riket</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397" name="Content Placeholder 2"/>
          <p:cNvSpPr txBox="1"/>
          <p:nvPr>
            <p:ph type="body" idx="1"/>
          </p:nvPr>
        </p:nvSpPr>
        <p:spPr>
          <a:xfrm>
            <a:off x="404501" y="1015056"/>
            <a:ext cx="8334998" cy="3869098"/>
          </a:xfrm>
          <a:prstGeom prst="rect">
            <a:avLst/>
          </a:prstGeom>
        </p:spPr>
        <p:txBody>
          <a:bodyPr/>
          <a:lstStyle/>
          <a:p>
            <a:pPr marL="0" indent="0">
              <a:spcBef>
                <a:spcPts val="3000"/>
              </a:spcBef>
              <a:buSzTx/>
              <a:buNone/>
            </a:pPr>
            <a:r>
              <a:t>Mikroteenuste arhitektuur</a:t>
            </a:r>
          </a:p>
          <a:p>
            <a:pPr marL="0" indent="0">
              <a:spcBef>
                <a:spcPts val="3000"/>
              </a:spcBef>
              <a:buSzTx/>
              <a:buNone/>
            </a:pPr>
            <a:r>
              <a:t>Erinevused SOA-st</a:t>
            </a:r>
          </a:p>
          <a:p>
            <a:pPr lvl="1"/>
            <a:r>
              <a:t>Teenuste suurus - mikroteenused on väiksemad ja fokuseeritumad</a:t>
            </a:r>
          </a:p>
          <a:p>
            <a:pPr lvl="1"/>
            <a:r>
              <a:t>Andmehaldus - iga mikroteenus haldab oma andmebaasi</a:t>
            </a:r>
          </a:p>
          <a:p>
            <a:pPr lvl="1"/>
            <a:r>
              <a:t>Kommunikatsioon - eelistatakse lihtsamaid protokolle (HTTP/REST, gRPC)</a:t>
            </a:r>
          </a:p>
          <a:p>
            <a:pPr lvl="1"/>
            <a:r>
              <a:t>Juurutamine - konteinerites (Docker) ja orkestraatorites (Kubernetes)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xfrm>
            <a:off x="457200" y="93954"/>
            <a:ext cx="8229600" cy="857251"/>
          </a:xfrm>
          <a:prstGeom prst="rect">
            <a:avLst/>
          </a:prstGeom>
        </p:spPr>
        <p:txBody>
          <a:bodyPr/>
          <a:lstStyle>
            <a:lvl1pPr defTabSz="260604">
              <a:defRPr sz="2508"/>
            </a:lvl1pPr>
          </a:lstStyle>
          <a:p>
            <a:pPr/>
            <a:r>
              <a:t>Arvutiprogrammide vahelise suhtlemise ajalugu ja areng</a:t>
            </a:r>
          </a:p>
        </p:txBody>
      </p:sp>
      <p:sp>
        <p:nvSpPr>
          <p:cNvPr id="149" name="Content Placeholder 2"/>
          <p:cNvSpPr txBox="1"/>
          <p:nvPr>
            <p:ph type="body" idx="1"/>
          </p:nvPr>
        </p:nvSpPr>
        <p:spPr>
          <a:xfrm>
            <a:off x="209802" y="813504"/>
            <a:ext cx="5940979" cy="4332920"/>
          </a:xfrm>
          <a:prstGeom prst="rect">
            <a:avLst/>
          </a:prstGeom>
        </p:spPr>
        <p:txBody>
          <a:bodyPr/>
          <a:lstStyle/>
          <a:p>
            <a:pPr marL="0" indent="0" defTabSz="250317">
              <a:spcBef>
                <a:spcPts val="2100"/>
              </a:spcBef>
              <a:buSzTx/>
              <a:buNone/>
              <a:defRPr b="1" sz="1460"/>
            </a:pPr>
            <a:r>
              <a:t>1990-2000: Interneti ja veebiteenuste algus</a:t>
            </a:r>
          </a:p>
          <a:p>
            <a:pPr marL="250316" indent="-250316" defTabSz="250317">
              <a:spcBef>
                <a:spcPts val="400"/>
              </a:spcBef>
              <a:defRPr b="1" sz="1460"/>
            </a:pPr>
            <a:r>
              <a:t>CORBA</a:t>
            </a:r>
            <a:r>
              <a:rPr b="0"/>
              <a:t> (Common Object Request Broker Architecture) - Platvormist sõltumatu objektide vaheline suhtlus</a:t>
            </a:r>
            <a:endParaRPr b="0"/>
          </a:p>
          <a:p>
            <a:pPr marL="250316" indent="-250316" defTabSz="250317">
              <a:spcBef>
                <a:spcPts val="400"/>
              </a:spcBef>
              <a:defRPr b="1" sz="1460"/>
            </a:pPr>
            <a:r>
              <a:t>DCOM</a:t>
            </a:r>
            <a:r>
              <a:rPr b="0"/>
              <a:t> (Distributed Component Object Model) - Microsofti lahendus hajussüsteemidele</a:t>
            </a:r>
            <a:endParaRPr b="0"/>
          </a:p>
          <a:p>
            <a:pPr marL="250316" indent="-250316" defTabSz="250317">
              <a:spcBef>
                <a:spcPts val="400"/>
              </a:spcBef>
              <a:defRPr b="1" sz="1460"/>
            </a:pPr>
            <a:r>
              <a:t>Java RMI</a:t>
            </a:r>
            <a:r>
              <a:rPr b="0"/>
              <a:t> (Remote Method Invocation) - Java-põhine lahendus hajussüsteemidele</a:t>
            </a:r>
            <a:endParaRPr b="0"/>
          </a:p>
          <a:p>
            <a:pPr marL="0" indent="0" defTabSz="250317">
              <a:spcBef>
                <a:spcPts val="2100"/>
              </a:spcBef>
              <a:buSzTx/>
              <a:buNone/>
              <a:defRPr b="1" sz="1460"/>
            </a:pPr>
            <a:r>
              <a:t>2000-2010: Veebiteenuste võidukäik</a:t>
            </a:r>
          </a:p>
          <a:p>
            <a:pPr marL="250316" indent="-250316" defTabSz="250317">
              <a:spcBef>
                <a:spcPts val="400"/>
              </a:spcBef>
              <a:defRPr b="1" sz="1460"/>
            </a:pPr>
            <a:r>
              <a:t>XML ja SOAP</a:t>
            </a:r>
            <a:r>
              <a:rPr b="0"/>
              <a:t> - Standardiseeritud andmevahetusformaat ja protokoll</a:t>
            </a:r>
            <a:endParaRPr b="0"/>
          </a:p>
          <a:p>
            <a:pPr marL="250316" indent="-250316" defTabSz="250317">
              <a:spcBef>
                <a:spcPts val="400"/>
              </a:spcBef>
              <a:defRPr b="1" sz="1460"/>
            </a:pPr>
            <a:r>
              <a:t>WSDL</a:t>
            </a:r>
            <a:r>
              <a:rPr b="0"/>
              <a:t> (Web Services Description Language) - Veebiteenuste kirjeldamise keel</a:t>
            </a:r>
            <a:endParaRPr b="0"/>
          </a:p>
          <a:p>
            <a:pPr marL="250316" indent="-250316" defTabSz="250317">
              <a:spcBef>
                <a:spcPts val="400"/>
              </a:spcBef>
              <a:defRPr b="1" sz="1460"/>
            </a:pPr>
            <a:r>
              <a:t>REST</a:t>
            </a:r>
            <a:r>
              <a:rPr b="0"/>
              <a:t> (Representational State Transfer) - Lihtsam ja kergem alternatiiv SOAP-ile</a:t>
            </a:r>
          </a:p>
        </p:txBody>
      </p:sp>
      <p:pic>
        <p:nvPicPr>
          <p:cNvPr id="150" name="Image" descr="Image"/>
          <p:cNvPicPr>
            <a:picLocks noChangeAspect="1"/>
          </p:cNvPicPr>
          <p:nvPr/>
        </p:nvPicPr>
        <p:blipFill>
          <a:blip r:embed="rId3">
            <a:extLst/>
          </a:blip>
          <a:stretch>
            <a:fillRect/>
          </a:stretch>
        </p:blipFill>
        <p:spPr>
          <a:xfrm>
            <a:off x="6139283" y="903514"/>
            <a:ext cx="4749801" cy="4152901"/>
          </a:xfrm>
          <a:prstGeom prst="rect">
            <a:avLst/>
          </a:prstGeom>
          <a:ln w="12700">
            <a:miter lim="400000"/>
          </a:ln>
        </p:spPr>
      </p:pic>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1"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402" name="Content Placeholder 2"/>
          <p:cNvSpPr txBox="1"/>
          <p:nvPr>
            <p:ph type="body" idx="1"/>
          </p:nvPr>
        </p:nvSpPr>
        <p:spPr>
          <a:xfrm>
            <a:off x="404501" y="1015056"/>
            <a:ext cx="8334998" cy="3869098"/>
          </a:xfrm>
          <a:prstGeom prst="rect">
            <a:avLst/>
          </a:prstGeom>
        </p:spPr>
        <p:txBody>
          <a:bodyPr/>
          <a:lstStyle/>
          <a:p>
            <a:pPr marL="0" indent="0" defTabSz="640063">
              <a:spcBef>
                <a:spcPts val="2100"/>
              </a:spcBef>
              <a:buSzTx/>
              <a:buNone/>
              <a:defRPr sz="1260"/>
            </a:pPr>
            <a:r>
              <a:t>Mikroteenuste arhitektuur</a:t>
            </a:r>
          </a:p>
          <a:p>
            <a:pPr marL="0" indent="0" defTabSz="640063">
              <a:spcBef>
                <a:spcPts val="2100"/>
              </a:spcBef>
              <a:buSzTx/>
              <a:buNone/>
              <a:defRPr sz="1260"/>
            </a:pPr>
            <a:r>
              <a:t>Eelised</a:t>
            </a:r>
          </a:p>
          <a:p>
            <a:pPr lvl="1" marL="586740" indent="-160019" defTabSz="640063">
              <a:spcBef>
                <a:spcPts val="1100"/>
              </a:spcBef>
              <a:defRPr sz="1260"/>
            </a:pPr>
            <a:r>
              <a:t>Agiilsus - kiirem arendus ja juurutamine</a:t>
            </a:r>
          </a:p>
          <a:p>
            <a:pPr lvl="1" marL="586740" indent="-160019" defTabSz="640063">
              <a:spcBef>
                <a:spcPts val="1100"/>
              </a:spcBef>
              <a:defRPr sz="1260"/>
            </a:pPr>
            <a:r>
              <a:t>Skaleeritavus - teenuseid saab skaleerida vastavalt vajadusele</a:t>
            </a:r>
          </a:p>
          <a:p>
            <a:pPr lvl="1" marL="586740" indent="-160019" defTabSz="640063">
              <a:spcBef>
                <a:spcPts val="1100"/>
              </a:spcBef>
              <a:defRPr sz="1260"/>
            </a:pPr>
            <a:r>
              <a:t>Tehnoloogiline mitmekesisus - erinevad teenused võivad kasutada erinevaid tehnoloogiaid</a:t>
            </a:r>
          </a:p>
          <a:p>
            <a:pPr lvl="1" marL="586740" indent="-160019" defTabSz="640063">
              <a:spcBef>
                <a:spcPts val="1100"/>
              </a:spcBef>
              <a:defRPr sz="1260"/>
            </a:pPr>
            <a:r>
              <a:t>Tõrkekindlus - isoleeritud tõrked</a:t>
            </a:r>
          </a:p>
          <a:p>
            <a:pPr marL="0" indent="0" defTabSz="640063">
              <a:spcBef>
                <a:spcPts val="2100"/>
              </a:spcBef>
              <a:buSzTx/>
              <a:buNone/>
              <a:defRPr sz="1260"/>
            </a:pPr>
            <a:r>
              <a:t>Puudused</a:t>
            </a:r>
          </a:p>
          <a:p>
            <a:pPr lvl="1" marL="586740" indent="-160019" defTabSz="640063">
              <a:spcBef>
                <a:spcPts val="1100"/>
              </a:spcBef>
              <a:defRPr sz="1260"/>
            </a:pPr>
            <a:r>
              <a:t>Hajutatud süsteemi keerukus - hajutatud süsteemide haldamine on keeruline</a:t>
            </a:r>
          </a:p>
          <a:p>
            <a:pPr lvl="1" marL="586740" indent="-160019" defTabSz="640063">
              <a:spcBef>
                <a:spcPts val="1100"/>
              </a:spcBef>
              <a:defRPr sz="1260"/>
            </a:pPr>
            <a:r>
              <a:t>Andmete järjepidevus - keeruline tagada andmete järjepidevust mitme teenuse vahel</a:t>
            </a:r>
          </a:p>
          <a:p>
            <a:pPr lvl="1" marL="586740" indent="-160019" defTabSz="640063">
              <a:spcBef>
                <a:spcPts val="1100"/>
              </a:spcBef>
              <a:defRPr sz="1260"/>
            </a:pPr>
            <a:r>
              <a:t>Testimise keerukus - end-to-end testimine on keerulisem</a:t>
            </a:r>
          </a:p>
          <a:p>
            <a:pPr lvl="1" marL="586740" indent="-160019" defTabSz="640063">
              <a:spcBef>
                <a:spcPts val="1100"/>
              </a:spcBef>
              <a:defRPr sz="1260"/>
            </a:pPr>
            <a:r>
              <a:t>Võrgu latents - teenustevaheline suhtlus võib põhjustada latentsi</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407" name="Content Placeholder 2"/>
          <p:cNvSpPr txBox="1"/>
          <p:nvPr>
            <p:ph type="body" idx="1"/>
          </p:nvPr>
        </p:nvSpPr>
        <p:spPr>
          <a:xfrm>
            <a:off x="404501" y="1015056"/>
            <a:ext cx="8334998" cy="3869098"/>
          </a:xfrm>
          <a:prstGeom prst="rect">
            <a:avLst/>
          </a:prstGeom>
        </p:spPr>
        <p:txBody>
          <a:bodyPr/>
          <a:lstStyle/>
          <a:p>
            <a:pPr marL="0" indent="0" defTabSz="795508">
              <a:spcBef>
                <a:spcPts val="1400"/>
              </a:spcBef>
              <a:buSzTx/>
              <a:buNone/>
              <a:defRPr sz="1566"/>
            </a:pPr>
            <a:r>
              <a:t>Logistikaettevõtte mikroteenuste arhitektuur: </a:t>
            </a:r>
          </a:p>
          <a:p>
            <a:pPr lvl="1" marL="729234" indent="-198881" defTabSz="795508">
              <a:spcBef>
                <a:spcPts val="1400"/>
              </a:spcBef>
              <a:defRPr sz="1566"/>
            </a:pPr>
            <a:r>
              <a:t> </a:t>
            </a:r>
            <a:r>
              <a:rPr b="1">
                <a:latin typeface="+mj-lt"/>
                <a:ea typeface="+mj-ea"/>
                <a:cs typeface="+mj-cs"/>
                <a:sym typeface="Calibri"/>
              </a:rPr>
              <a:t>Tellimusteenus</a:t>
            </a:r>
            <a:r>
              <a:t> - tellimuste vastuvõtmine ja haldamine </a:t>
            </a:r>
          </a:p>
          <a:p>
            <a:pPr lvl="1" marL="729234" indent="-198881" defTabSz="795508">
              <a:spcBef>
                <a:spcPts val="1400"/>
              </a:spcBef>
              <a:defRPr sz="1566"/>
            </a:pPr>
            <a:r>
              <a:t> </a:t>
            </a:r>
            <a:r>
              <a:rPr b="1">
                <a:latin typeface="+mj-lt"/>
                <a:ea typeface="+mj-ea"/>
                <a:cs typeface="+mj-cs"/>
                <a:sym typeface="Calibri"/>
              </a:rPr>
              <a:t>Klienditeenindus</a:t>
            </a:r>
            <a:r>
              <a:t> - klientide andmete haldamine </a:t>
            </a:r>
          </a:p>
          <a:p>
            <a:pPr lvl="1" marL="729234" indent="-198881" defTabSz="795508">
              <a:spcBef>
                <a:spcPts val="1400"/>
              </a:spcBef>
              <a:defRPr sz="1566"/>
            </a:pPr>
            <a:r>
              <a:t> </a:t>
            </a:r>
            <a:r>
              <a:rPr b="1">
                <a:latin typeface="+mj-lt"/>
                <a:ea typeface="+mj-ea"/>
                <a:cs typeface="+mj-cs"/>
                <a:sym typeface="Calibri"/>
              </a:rPr>
              <a:t>Laoteenus</a:t>
            </a:r>
            <a:r>
              <a:t> - laosaldode haldamine </a:t>
            </a:r>
          </a:p>
          <a:p>
            <a:pPr lvl="1" marL="729234" indent="-198881" defTabSz="795508">
              <a:spcBef>
                <a:spcPts val="1400"/>
              </a:spcBef>
              <a:defRPr sz="1566"/>
            </a:pPr>
            <a:r>
              <a:t> </a:t>
            </a:r>
            <a:r>
              <a:rPr b="1">
                <a:latin typeface="+mj-lt"/>
                <a:ea typeface="+mj-ea"/>
                <a:cs typeface="+mj-cs"/>
                <a:sym typeface="Calibri"/>
              </a:rPr>
              <a:t>Komplekteerimisteenus</a:t>
            </a:r>
            <a:r>
              <a:t> - tellimuste komplekteerimine </a:t>
            </a:r>
          </a:p>
          <a:p>
            <a:pPr lvl="1" marL="729234" indent="-198881" defTabSz="795508">
              <a:spcBef>
                <a:spcPts val="1400"/>
              </a:spcBef>
              <a:defRPr sz="1566"/>
            </a:pPr>
            <a:r>
              <a:t> </a:t>
            </a:r>
            <a:r>
              <a:rPr b="1">
                <a:latin typeface="+mj-lt"/>
                <a:ea typeface="+mj-ea"/>
                <a:cs typeface="+mj-cs"/>
                <a:sym typeface="Calibri"/>
              </a:rPr>
              <a:t>Marsruuditeenus</a:t>
            </a:r>
            <a:r>
              <a:t> - optimaalsete marsruutide arvutamine </a:t>
            </a:r>
          </a:p>
          <a:p>
            <a:pPr lvl="1" marL="729234" indent="-198881" defTabSz="795508">
              <a:spcBef>
                <a:spcPts val="1400"/>
              </a:spcBef>
              <a:defRPr sz="1566"/>
            </a:pPr>
            <a:r>
              <a:t> </a:t>
            </a:r>
            <a:r>
              <a:rPr b="1">
                <a:latin typeface="+mj-lt"/>
                <a:ea typeface="+mj-ea"/>
                <a:cs typeface="+mj-cs"/>
                <a:sym typeface="Calibri"/>
              </a:rPr>
              <a:t>Sõidukiteenus</a:t>
            </a:r>
            <a:r>
              <a:t> - sõidukite haldamine ja jälgimine </a:t>
            </a:r>
          </a:p>
          <a:p>
            <a:pPr lvl="1" marL="729234" indent="-198881" defTabSz="795508">
              <a:spcBef>
                <a:spcPts val="1400"/>
              </a:spcBef>
              <a:defRPr sz="1566"/>
            </a:pPr>
            <a:r>
              <a:t> </a:t>
            </a:r>
            <a:r>
              <a:rPr b="1">
                <a:latin typeface="+mj-lt"/>
                <a:ea typeface="+mj-ea"/>
                <a:cs typeface="+mj-cs"/>
                <a:sym typeface="Calibri"/>
              </a:rPr>
              <a:t>Teavitusteenus</a:t>
            </a:r>
            <a:r>
              <a:t> - klientide teavitamine </a:t>
            </a:r>
          </a:p>
          <a:p>
            <a:pPr lvl="1" marL="729234" indent="-198881" defTabSz="795508">
              <a:spcBef>
                <a:spcPts val="1400"/>
              </a:spcBef>
              <a:defRPr sz="1566"/>
            </a:pPr>
            <a:r>
              <a:t> </a:t>
            </a:r>
            <a:r>
              <a:rPr b="1">
                <a:latin typeface="+mj-lt"/>
                <a:ea typeface="+mj-ea"/>
                <a:cs typeface="+mj-cs"/>
                <a:sym typeface="Calibri"/>
              </a:rPr>
              <a:t>Arveldus</a:t>
            </a:r>
            <a:r>
              <a:t> - arvete genereerimine ja maksete haldamine</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1"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412" name="Content Placeholder 2"/>
          <p:cNvSpPr txBox="1"/>
          <p:nvPr>
            <p:ph type="body" idx="1"/>
          </p:nvPr>
        </p:nvSpPr>
        <p:spPr>
          <a:xfrm>
            <a:off x="404501" y="1015056"/>
            <a:ext cx="8334998" cy="3869098"/>
          </a:xfrm>
          <a:prstGeom prst="rect">
            <a:avLst/>
          </a:prstGeom>
        </p:spPr>
        <p:txBody>
          <a:bodyPr/>
          <a:lstStyle/>
          <a:p>
            <a:pPr marL="0" indent="0">
              <a:spcBef>
                <a:spcPts val="3000"/>
              </a:spcBef>
              <a:buSzTx/>
              <a:buNone/>
            </a:pPr>
            <a:r>
              <a:t>API-gateway </a:t>
            </a:r>
          </a:p>
          <a:p>
            <a:pPr marL="0" indent="0">
              <a:spcBef>
                <a:spcPts val="3000"/>
              </a:spcBef>
              <a:buSzTx/>
              <a:buNone/>
            </a:pPr>
            <a:r>
              <a:t>API-gateway on vahendaja, mis toimib ühtse sisenemispunktina kõigile API päringutele, pakkudes lisafunktsionaalsust nagu autentimine, marsruutimine ja koormuse tasakaalustamine.</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417" name="Content Placeholder 2"/>
          <p:cNvSpPr txBox="1"/>
          <p:nvPr>
            <p:ph type="body" idx="1"/>
          </p:nvPr>
        </p:nvSpPr>
        <p:spPr>
          <a:xfrm>
            <a:off x="404501" y="1015056"/>
            <a:ext cx="8334998" cy="3869098"/>
          </a:xfrm>
          <a:prstGeom prst="rect">
            <a:avLst/>
          </a:prstGeom>
        </p:spPr>
        <p:txBody>
          <a:bodyPr/>
          <a:lstStyle/>
          <a:p>
            <a:pPr marL="0" indent="0">
              <a:spcBef>
                <a:spcPts val="3000"/>
              </a:spcBef>
              <a:buSzTx/>
              <a:buNone/>
            </a:pPr>
            <a:r>
              <a:t>API-gateway funktsioonid</a:t>
            </a:r>
          </a:p>
          <a:p>
            <a:pPr lvl="1"/>
            <a:r>
              <a:t>Päringute marsruutimine - suunab päringud õigetele mikroteenustele</a:t>
            </a:r>
          </a:p>
          <a:p>
            <a:pPr lvl="1"/>
            <a:r>
              <a:t>Autentimine ja autoriseerimine - kontrollib kasutaja õigusi</a:t>
            </a:r>
          </a:p>
          <a:p>
            <a:pPr lvl="1"/>
            <a:r>
              <a:t>Koormuse tasakaalustamine - jaotab koormust teenuste vahel</a:t>
            </a:r>
          </a:p>
          <a:p>
            <a:pPr lvl="1"/>
            <a:r>
              <a:t>Puhverdamine - vähendab päringute arvu tagantsüsteemidele</a:t>
            </a:r>
          </a:p>
          <a:p>
            <a:pPr lvl="1"/>
            <a:r>
              <a:t>Protokollide teisendamine - võimaldab erinevate protokollide kasutamist</a:t>
            </a:r>
          </a:p>
          <a:p>
            <a:pPr lvl="1"/>
            <a:r>
              <a:t>Monitooring ja analüütika - jälgib API kasutust</a:t>
            </a:r>
          </a:p>
          <a:p>
            <a:pPr lvl="1"/>
            <a:r>
              <a:t>Päringu/vastuse transformeerimine - muudab andmete formaati</a:t>
            </a:r>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1"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422" name="Content Placeholder 2"/>
          <p:cNvSpPr txBox="1"/>
          <p:nvPr>
            <p:ph type="body" idx="1"/>
          </p:nvPr>
        </p:nvSpPr>
        <p:spPr>
          <a:xfrm>
            <a:off x="404501" y="1015056"/>
            <a:ext cx="8334998" cy="3869098"/>
          </a:xfrm>
          <a:prstGeom prst="rect">
            <a:avLst/>
          </a:prstGeom>
        </p:spPr>
        <p:txBody>
          <a:bodyPr/>
          <a:lstStyle/>
          <a:p>
            <a:pPr marL="0" indent="0">
              <a:spcBef>
                <a:spcPts val="3000"/>
              </a:spcBef>
              <a:buSzTx/>
              <a:buNone/>
            </a:pPr>
            <a:r>
              <a:t>API haldus</a:t>
            </a:r>
          </a:p>
          <a:p>
            <a:pPr marL="0" indent="0">
              <a:buSzTx/>
              <a:buNone/>
            </a:pPr>
            <a:r>
              <a:t>API haldus (API Management) on laiem kontseptsioon, mis hõlmab API elutsükli haldamist: </a:t>
            </a:r>
          </a:p>
          <a:p>
            <a:pPr marL="0" indent="0">
              <a:buSzTx/>
              <a:buNone/>
              <a:defRPr sz="1400"/>
            </a:pPr>
            <a:r>
              <a:t>- </a:t>
            </a:r>
            <a:r>
              <a:rPr b="1">
                <a:latin typeface="+mj-lt"/>
                <a:ea typeface="+mj-ea"/>
                <a:cs typeface="+mj-cs"/>
                <a:sym typeface="Calibri"/>
              </a:rPr>
              <a:t>API disain ja dokumentatsioon</a:t>
            </a:r>
            <a:r>
              <a:t> </a:t>
            </a:r>
          </a:p>
          <a:p>
            <a:pPr marL="0" indent="0">
              <a:buSzTx/>
              <a:buNone/>
              <a:defRPr sz="1400"/>
            </a:pPr>
            <a:r>
              <a:t>- API spetsifikatsioonid </a:t>
            </a:r>
            <a:br/>
            <a:r>
              <a:t>     (OpenAPI/Swagger) </a:t>
            </a:r>
          </a:p>
          <a:p>
            <a:pPr marL="0" indent="0">
              <a:buSzTx/>
              <a:buNone/>
              <a:defRPr sz="1400"/>
            </a:pPr>
            <a:r>
              <a:t>- </a:t>
            </a:r>
            <a:r>
              <a:rPr b="1">
                <a:latin typeface="+mj-lt"/>
                <a:ea typeface="+mj-ea"/>
                <a:cs typeface="+mj-cs"/>
                <a:sym typeface="Calibri"/>
              </a:rPr>
              <a:t>API avaldamine ja propageerimine</a:t>
            </a:r>
            <a:r>
              <a:t> </a:t>
            </a:r>
          </a:p>
          <a:p>
            <a:pPr marL="0" indent="0">
              <a:buSzTx/>
              <a:buNone/>
              <a:defRPr sz="1400"/>
            </a:pPr>
            <a:r>
              <a:t>- API portaalid ja kataloogid </a:t>
            </a:r>
          </a:p>
        </p:txBody>
      </p:sp>
      <p:sp>
        <p:nvSpPr>
          <p:cNvPr id="423" name="- API turvalisus - autentimine, autoriseerimine, ründekaitse…"/>
          <p:cNvSpPr txBox="1"/>
          <p:nvPr/>
        </p:nvSpPr>
        <p:spPr>
          <a:xfrm>
            <a:off x="3713328" y="2280958"/>
            <a:ext cx="5172409" cy="2335889"/>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p>
            <a:pPr defTabSz="914377">
              <a:lnSpc>
                <a:spcPct val="90000"/>
              </a:lnSpc>
              <a:spcBef>
                <a:spcPts val="1600"/>
              </a:spcBef>
              <a:defRPr sz="1400">
                <a:solidFill>
                  <a:srgbClr val="FFFFFF"/>
                </a:solidFill>
                <a:latin typeface="Chalkboard"/>
                <a:ea typeface="Chalkboard"/>
                <a:cs typeface="Chalkboard"/>
                <a:sym typeface="Chalkboard"/>
              </a:defRPr>
            </a:pPr>
            <a:r>
              <a:t>- </a:t>
            </a:r>
            <a:r>
              <a:rPr b="1">
                <a:latin typeface="+mj-lt"/>
                <a:ea typeface="+mj-ea"/>
                <a:cs typeface="+mj-cs"/>
                <a:sym typeface="Calibri"/>
              </a:rPr>
              <a:t>API turvalisus</a:t>
            </a:r>
            <a:r>
              <a:t> - autentimine, autoriseerimine, ründekaitse </a:t>
            </a:r>
          </a:p>
          <a:p>
            <a:pPr defTabSz="914377">
              <a:lnSpc>
                <a:spcPct val="90000"/>
              </a:lnSpc>
              <a:spcBef>
                <a:spcPts val="1600"/>
              </a:spcBef>
              <a:defRPr sz="1400">
                <a:solidFill>
                  <a:srgbClr val="FFFFFF"/>
                </a:solidFill>
                <a:latin typeface="Chalkboard"/>
                <a:ea typeface="Chalkboard"/>
                <a:cs typeface="Chalkboard"/>
                <a:sym typeface="Chalkboard"/>
              </a:defRPr>
            </a:pPr>
            <a:r>
              <a:t>- </a:t>
            </a:r>
            <a:r>
              <a:rPr b="1">
                <a:latin typeface="+mj-lt"/>
                <a:ea typeface="+mj-ea"/>
                <a:cs typeface="+mj-cs"/>
                <a:sym typeface="Calibri"/>
              </a:rPr>
              <a:t>API jõudluse jälgimine</a:t>
            </a:r>
            <a:r>
              <a:t> - latents, läbilaskevõime, veamäärad </a:t>
            </a:r>
          </a:p>
          <a:p>
            <a:pPr defTabSz="914377">
              <a:lnSpc>
                <a:spcPct val="90000"/>
              </a:lnSpc>
              <a:spcBef>
                <a:spcPts val="1600"/>
              </a:spcBef>
              <a:defRPr sz="1400">
                <a:solidFill>
                  <a:srgbClr val="FFFFFF"/>
                </a:solidFill>
                <a:latin typeface="Chalkboard"/>
                <a:ea typeface="Chalkboard"/>
                <a:cs typeface="Chalkboard"/>
                <a:sym typeface="Chalkboard"/>
              </a:defRPr>
            </a:pPr>
            <a:r>
              <a:t>- </a:t>
            </a:r>
            <a:r>
              <a:rPr b="1">
                <a:latin typeface="+mj-lt"/>
                <a:ea typeface="+mj-ea"/>
                <a:cs typeface="+mj-cs"/>
                <a:sym typeface="Calibri"/>
              </a:rPr>
              <a:t>API kasutuse analüütika</a:t>
            </a:r>
            <a:r>
              <a:t> - kes, millal ja kuidas API-sid kasutab </a:t>
            </a:r>
          </a:p>
          <a:p>
            <a:pPr defTabSz="914377">
              <a:lnSpc>
                <a:spcPct val="90000"/>
              </a:lnSpc>
              <a:spcBef>
                <a:spcPts val="1600"/>
              </a:spcBef>
              <a:defRPr sz="1400">
                <a:solidFill>
                  <a:srgbClr val="FFFFFF"/>
                </a:solidFill>
                <a:latin typeface="Chalkboard"/>
                <a:ea typeface="Chalkboard"/>
                <a:cs typeface="Chalkboard"/>
                <a:sym typeface="Chalkboard"/>
              </a:defRPr>
            </a:pPr>
            <a:r>
              <a:t>- </a:t>
            </a:r>
            <a:r>
              <a:rPr b="1">
                <a:latin typeface="+mj-lt"/>
                <a:ea typeface="+mj-ea"/>
                <a:cs typeface="+mj-cs"/>
                <a:sym typeface="Calibri"/>
              </a:rPr>
              <a:t>API versioonimine</a:t>
            </a:r>
            <a:r>
              <a:t> - API-de elutsükli haldamine </a:t>
            </a:r>
          </a:p>
          <a:p>
            <a:pPr defTabSz="914377">
              <a:lnSpc>
                <a:spcPct val="90000"/>
              </a:lnSpc>
              <a:spcBef>
                <a:spcPts val="1600"/>
              </a:spcBef>
              <a:defRPr sz="1400">
                <a:solidFill>
                  <a:srgbClr val="FFFFFF"/>
                </a:solidFill>
                <a:latin typeface="Chalkboard"/>
                <a:ea typeface="Chalkboard"/>
                <a:cs typeface="Chalkboard"/>
                <a:sym typeface="Chalkboard"/>
              </a:defRPr>
            </a:pPr>
            <a:r>
              <a:t>- </a:t>
            </a:r>
            <a:r>
              <a:rPr b="1">
                <a:latin typeface="+mj-lt"/>
                <a:ea typeface="+mj-ea"/>
                <a:cs typeface="+mj-cs"/>
                <a:sym typeface="Calibri"/>
              </a:rPr>
              <a:t>API kasutuspiirangud</a:t>
            </a:r>
            <a:r>
              <a:t> - päringute arvu piiramine </a:t>
            </a:r>
            <a:br/>
            <a:r>
              <a:t>                            (rate limiting)</a:t>
            </a: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428" name="Content Placeholder 2"/>
          <p:cNvSpPr txBox="1"/>
          <p:nvPr>
            <p:ph type="body" idx="1"/>
          </p:nvPr>
        </p:nvSpPr>
        <p:spPr>
          <a:xfrm>
            <a:off x="404501" y="1015056"/>
            <a:ext cx="8334998" cy="3869098"/>
          </a:xfrm>
          <a:prstGeom prst="rect">
            <a:avLst/>
          </a:prstGeom>
        </p:spPr>
        <p:txBody>
          <a:bodyPr/>
          <a:lstStyle/>
          <a:p>
            <a:pPr marL="0" indent="0">
              <a:spcBef>
                <a:spcPts val="3000"/>
              </a:spcBef>
              <a:buSzTx/>
              <a:buNone/>
            </a:pPr>
            <a:r>
              <a:t>Populaarsed API-gateway ja halduse lahendused</a:t>
            </a:r>
          </a:p>
          <a:p>
            <a:pPr lvl="1"/>
            <a:r>
              <a:t>Kong - avatud lähtekoodiga API-gateway</a:t>
            </a:r>
          </a:p>
          <a:p>
            <a:pPr lvl="1"/>
            <a:r>
              <a:t>Amazon API Gateway - AWS pilvepõhine lahendus</a:t>
            </a:r>
          </a:p>
          <a:p>
            <a:pPr lvl="1"/>
            <a:r>
              <a:t>Azure API Management - Microsoft Azure lahendus</a:t>
            </a:r>
          </a:p>
          <a:p>
            <a:pPr lvl="1"/>
            <a:r>
              <a:t>Apigee - Google Cloud lahendus</a:t>
            </a:r>
          </a:p>
          <a:p>
            <a:pPr lvl="1"/>
            <a:r>
              <a:t>MuleSoft - Salesforce’i API haldusplatvorm</a:t>
            </a:r>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433" name="Content Placeholder 2"/>
          <p:cNvSpPr txBox="1"/>
          <p:nvPr>
            <p:ph type="body" idx="1"/>
          </p:nvPr>
        </p:nvSpPr>
        <p:spPr>
          <a:xfrm>
            <a:off x="404501" y="1015056"/>
            <a:ext cx="8334998" cy="3869098"/>
          </a:xfrm>
          <a:prstGeom prst="rect">
            <a:avLst/>
          </a:prstGeom>
        </p:spPr>
        <p:txBody>
          <a:bodyPr/>
          <a:lstStyle/>
          <a:p>
            <a:pPr marL="0" indent="0">
              <a:buSzTx/>
              <a:buNone/>
            </a:pPr>
            <a:r>
              <a:t>Logistikaettevõtte API-gateway: </a:t>
            </a:r>
          </a:p>
          <a:p>
            <a:pPr marL="0" indent="0">
              <a:buSzTx/>
              <a:buNone/>
            </a:pPr>
            <a:r>
              <a:rPr b="1">
                <a:latin typeface="+mj-lt"/>
                <a:ea typeface="+mj-ea"/>
                <a:cs typeface="+mj-cs"/>
                <a:sym typeface="Calibri"/>
              </a:rPr>
              <a:t>Välised API-d</a:t>
            </a:r>
            <a:r>
              <a:t> - klientidele ja partneritele </a:t>
            </a:r>
          </a:p>
          <a:p>
            <a:pPr lvl="1" marL="0" indent="457200">
              <a:buSzTx/>
              <a:buNone/>
            </a:pPr>
            <a:r>
              <a:t>- Tellimuste loomine ja jälgimine </a:t>
            </a:r>
          </a:p>
          <a:p>
            <a:pPr lvl="1" marL="0" indent="457200">
              <a:buSzTx/>
              <a:buNone/>
            </a:pPr>
            <a:r>
              <a:t>- Hinnapäringud </a:t>
            </a:r>
          </a:p>
          <a:p>
            <a:pPr lvl="1" marL="0" indent="457200">
              <a:buSzTx/>
              <a:buNone/>
            </a:pPr>
            <a:r>
              <a:t>- Saadetiste oleku päringud </a:t>
            </a:r>
          </a:p>
        </p:txBody>
      </p:sp>
      <p:sp>
        <p:nvSpPr>
          <p:cNvPr id="434" name="Sisemised API-d - ettevõttele…"/>
          <p:cNvSpPr txBox="1"/>
          <p:nvPr/>
        </p:nvSpPr>
        <p:spPr>
          <a:xfrm>
            <a:off x="5352510" y="1521680"/>
            <a:ext cx="3111515" cy="1807108"/>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p>
            <a:pPr defTabSz="914377">
              <a:lnSpc>
                <a:spcPct val="90000"/>
              </a:lnSpc>
              <a:spcBef>
                <a:spcPts val="1600"/>
              </a:spcBef>
              <a:defRPr>
                <a:solidFill>
                  <a:srgbClr val="FFFFFF"/>
                </a:solidFill>
                <a:latin typeface="Chalkboard"/>
                <a:ea typeface="Chalkboard"/>
                <a:cs typeface="Chalkboard"/>
                <a:sym typeface="Chalkboard"/>
              </a:defRPr>
            </a:pPr>
            <a:r>
              <a:rPr b="1">
                <a:latin typeface="+mj-lt"/>
                <a:ea typeface="+mj-ea"/>
                <a:cs typeface="+mj-cs"/>
                <a:sym typeface="Calibri"/>
              </a:rPr>
              <a:t>Sisemised API-d</a:t>
            </a:r>
            <a:r>
              <a:t> - ettevõttele </a:t>
            </a:r>
          </a:p>
          <a:p>
            <a:pPr lvl="1" defTabSz="914377">
              <a:lnSpc>
                <a:spcPct val="90000"/>
              </a:lnSpc>
              <a:spcBef>
                <a:spcPts val="1600"/>
              </a:spcBef>
              <a:defRPr>
                <a:solidFill>
                  <a:srgbClr val="FFFFFF"/>
                </a:solidFill>
                <a:latin typeface="Chalkboard"/>
                <a:ea typeface="Chalkboard"/>
                <a:cs typeface="Chalkboard"/>
                <a:sym typeface="Chalkboard"/>
              </a:defRPr>
            </a:pPr>
            <a:r>
              <a:t>- Laohaldus </a:t>
            </a:r>
          </a:p>
          <a:p>
            <a:pPr lvl="1" defTabSz="914377">
              <a:lnSpc>
                <a:spcPct val="90000"/>
              </a:lnSpc>
              <a:spcBef>
                <a:spcPts val="1600"/>
              </a:spcBef>
              <a:defRPr>
                <a:solidFill>
                  <a:srgbClr val="FFFFFF"/>
                </a:solidFill>
                <a:latin typeface="Chalkboard"/>
                <a:ea typeface="Chalkboard"/>
                <a:cs typeface="Chalkboard"/>
                <a:sym typeface="Chalkboard"/>
              </a:defRPr>
            </a:pPr>
            <a:r>
              <a:t>- Transpordiplaneerimine </a:t>
            </a:r>
          </a:p>
          <a:p>
            <a:pPr lvl="1" defTabSz="914377">
              <a:lnSpc>
                <a:spcPct val="90000"/>
              </a:lnSpc>
              <a:spcBef>
                <a:spcPts val="1600"/>
              </a:spcBef>
              <a:defRPr>
                <a:solidFill>
                  <a:srgbClr val="FFFFFF"/>
                </a:solidFill>
                <a:latin typeface="Chalkboard"/>
                <a:ea typeface="Chalkboard"/>
                <a:cs typeface="Chalkboard"/>
                <a:sym typeface="Chalkboard"/>
              </a:defRPr>
            </a:pPr>
            <a:r>
              <a:t>- Personalihaldus</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439" name="Content Placeholder 2"/>
          <p:cNvSpPr txBox="1"/>
          <p:nvPr>
            <p:ph type="body" idx="1"/>
          </p:nvPr>
        </p:nvSpPr>
        <p:spPr>
          <a:xfrm>
            <a:off x="404501" y="1015056"/>
            <a:ext cx="8334998" cy="3869098"/>
          </a:xfrm>
          <a:prstGeom prst="rect">
            <a:avLst/>
          </a:prstGeom>
        </p:spPr>
        <p:txBody>
          <a:bodyPr/>
          <a:lstStyle/>
          <a:p>
            <a:pPr marL="0" indent="0">
              <a:buSzTx/>
              <a:buNone/>
            </a:pPr>
            <a:r>
              <a:t>API-gateway funktsioonid: </a:t>
            </a:r>
          </a:p>
          <a:p>
            <a:pPr lvl="2" marL="0" indent="914400">
              <a:buSzTx/>
              <a:buNone/>
            </a:pPr>
            <a:r>
              <a:t>- Autendib kliendid API võtmete või OAuth abil </a:t>
            </a:r>
          </a:p>
          <a:p>
            <a:pPr lvl="2" marL="0" indent="914400">
              <a:buSzTx/>
              <a:buNone/>
            </a:pPr>
            <a:r>
              <a:t>- Suunab päringud vastavatele mikroteenustele </a:t>
            </a:r>
          </a:p>
          <a:p>
            <a:pPr lvl="2" marL="0" indent="914400">
              <a:buSzTx/>
              <a:buNone/>
            </a:pPr>
            <a:r>
              <a:t>- Piirab päringute arvu vastavalt kliendi lepingule </a:t>
            </a:r>
          </a:p>
          <a:p>
            <a:pPr lvl="2" marL="0" indent="914400">
              <a:buSzTx/>
              <a:buNone/>
            </a:pPr>
            <a:r>
              <a:t>- Teisendab andmeid kliendile sobivasse formaati </a:t>
            </a:r>
          </a:p>
          <a:p>
            <a:pPr lvl="2" marL="0" indent="914400">
              <a:buSzTx/>
              <a:buNone/>
            </a:pPr>
            <a:r>
              <a:t>- Jälgib API kasutust ja jõudlust</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3"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444" name="Content Placeholder 2"/>
          <p:cNvSpPr txBox="1"/>
          <p:nvPr>
            <p:ph type="body" idx="1"/>
          </p:nvPr>
        </p:nvSpPr>
        <p:spPr>
          <a:xfrm>
            <a:off x="404501" y="1015056"/>
            <a:ext cx="8334998" cy="3869098"/>
          </a:xfrm>
          <a:prstGeom prst="rect">
            <a:avLst/>
          </a:prstGeom>
        </p:spPr>
        <p:txBody>
          <a:bodyPr/>
          <a:lstStyle/>
          <a:p>
            <a:pPr marL="0" indent="0">
              <a:buSzTx/>
              <a:buNone/>
            </a:pPr>
            <a:r>
              <a:t>Sündmuspõhine arhitektuur </a:t>
            </a:r>
          </a:p>
          <a:p>
            <a:pPr marL="0" indent="0">
              <a:buSzTx/>
              <a:buNone/>
            </a:pPr>
            <a:r>
              <a:t>Sündmuspõhine arhitektuur (Event-Driven Architecture, EDA) on disainimuster, kus süsteemi komponendid suhtlevad omavahel sündmuste kaudu, mitte otseste päringute kaudu.</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449" name="Content Placeholder 2"/>
          <p:cNvSpPr txBox="1"/>
          <p:nvPr>
            <p:ph type="body" idx="1"/>
          </p:nvPr>
        </p:nvSpPr>
        <p:spPr>
          <a:xfrm>
            <a:off x="404501" y="1015056"/>
            <a:ext cx="8334998" cy="3869098"/>
          </a:xfrm>
          <a:prstGeom prst="rect">
            <a:avLst/>
          </a:prstGeom>
        </p:spPr>
        <p:txBody>
          <a:bodyPr/>
          <a:lstStyle/>
          <a:p>
            <a:pPr marL="0" indent="0" defTabSz="621776">
              <a:spcBef>
                <a:spcPts val="1100"/>
              </a:spcBef>
              <a:buSzTx/>
              <a:buNone/>
              <a:defRPr sz="1224"/>
            </a:pPr>
            <a:r>
              <a:t>Sündmuspõhine arhitektuur </a:t>
            </a:r>
          </a:p>
          <a:p>
            <a:pPr marL="0" indent="0" defTabSz="621776">
              <a:spcBef>
                <a:spcPts val="1100"/>
              </a:spcBef>
              <a:buSzTx/>
              <a:buNone/>
              <a:defRPr sz="1224"/>
            </a:pPr>
            <a:r>
              <a:t>Põhikomponendid</a:t>
            </a:r>
          </a:p>
          <a:p>
            <a:pPr lvl="1" marL="569976" indent="-155447" defTabSz="621776">
              <a:spcBef>
                <a:spcPts val="1100"/>
              </a:spcBef>
              <a:defRPr sz="1224"/>
            </a:pPr>
            <a:r>
              <a:t>Sündmused - teated, mis kirjeldavad süsteemis toimunud muutusi</a:t>
            </a:r>
          </a:p>
          <a:p>
            <a:pPr lvl="1" marL="569976" indent="-155447" defTabSz="621776">
              <a:spcBef>
                <a:spcPts val="1100"/>
              </a:spcBef>
              <a:defRPr sz="1224"/>
            </a:pPr>
            <a:r>
              <a:t>Sündmuste tootjad - komponendid, mis genereerivad sündmusi</a:t>
            </a:r>
          </a:p>
          <a:p>
            <a:pPr lvl="1" marL="569976" indent="-155447" defTabSz="621776">
              <a:spcBef>
                <a:spcPts val="1100"/>
              </a:spcBef>
              <a:defRPr sz="1224"/>
            </a:pPr>
            <a:r>
              <a:t>Sündmuste tarbijad - komponendid, mis reageerivad sündmustele</a:t>
            </a:r>
          </a:p>
          <a:p>
            <a:pPr lvl="1" marL="569976" indent="-155447" defTabSz="621776">
              <a:spcBef>
                <a:spcPts val="1100"/>
              </a:spcBef>
              <a:defRPr sz="1224"/>
            </a:pPr>
            <a:r>
              <a:t>Sündmuste vahendaja - komponent, mis edastab sündmusi tootjatelt tarbijatele</a:t>
            </a:r>
          </a:p>
          <a:p>
            <a:pPr lvl="1" marL="569976" indent="-155447" defTabSz="621776">
              <a:spcBef>
                <a:spcPts val="1100"/>
              </a:spcBef>
              <a:defRPr sz="1224"/>
            </a:pPr>
            <a:r>
              <a:t>Sündmuste hoidla - sündmuste salvestamine hilisemaks töötlemiseks</a:t>
            </a:r>
          </a:p>
          <a:p>
            <a:pPr marL="0" indent="0" defTabSz="621776">
              <a:spcBef>
                <a:spcPts val="2000"/>
              </a:spcBef>
              <a:buSzTx/>
              <a:buNone/>
              <a:defRPr sz="1224"/>
            </a:pPr>
            <a:r>
              <a:t>Sündmuspõhise arhitektuuri mustrid</a:t>
            </a:r>
          </a:p>
          <a:p>
            <a:pPr lvl="1" marL="569976" indent="-155447" defTabSz="621776">
              <a:spcBef>
                <a:spcPts val="1100"/>
              </a:spcBef>
              <a:defRPr sz="1224"/>
            </a:pPr>
            <a:r>
              <a:t>Publish-Subscribe - tootjad avaldavad sündmusi, tarbijad tellivad neid</a:t>
            </a:r>
          </a:p>
          <a:p>
            <a:pPr lvl="1" marL="569976" indent="-155447" defTabSz="621776">
              <a:spcBef>
                <a:spcPts val="1100"/>
              </a:spcBef>
              <a:defRPr sz="1224"/>
            </a:pPr>
            <a:r>
              <a:t>Event Sourcing - süsteemi oleku salvestamine sündmuste jadana</a:t>
            </a:r>
          </a:p>
          <a:p>
            <a:pPr lvl="1" marL="569976" indent="-155447" defTabSz="621776">
              <a:spcBef>
                <a:spcPts val="1100"/>
              </a:spcBef>
              <a:defRPr sz="1224"/>
            </a:pPr>
            <a:r>
              <a:t>CQRS (Command Query Responsibility Segregation) - käskude ja päringute eraldamine</a:t>
            </a:r>
          </a:p>
          <a:p>
            <a:pPr lvl="1" marL="569976" indent="-155447" defTabSz="621776">
              <a:spcBef>
                <a:spcPts val="1100"/>
              </a:spcBef>
              <a:defRPr sz="1224"/>
            </a:pPr>
            <a:r>
              <a:t>Sündmuste töötlemine (Event Processing) - sündmuste analüüsimine ja töötlemine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Title 1"/>
          <p:cNvSpPr txBox="1"/>
          <p:nvPr>
            <p:ph type="title"/>
          </p:nvPr>
        </p:nvSpPr>
        <p:spPr>
          <a:xfrm>
            <a:off x="457200" y="107957"/>
            <a:ext cx="8229600" cy="857251"/>
          </a:xfrm>
          <a:prstGeom prst="rect">
            <a:avLst/>
          </a:prstGeom>
        </p:spPr>
        <p:txBody>
          <a:bodyPr/>
          <a:lstStyle>
            <a:lvl1pPr defTabSz="260604">
              <a:defRPr sz="2508"/>
            </a:lvl1pPr>
          </a:lstStyle>
          <a:p>
            <a:pPr/>
            <a:r>
              <a:t>Arvutiprogrammide vahelise suhtlemise ajalugu ja areng</a:t>
            </a:r>
          </a:p>
        </p:txBody>
      </p:sp>
      <p:sp>
        <p:nvSpPr>
          <p:cNvPr id="155" name="Content Placeholder 2"/>
          <p:cNvSpPr txBox="1"/>
          <p:nvPr>
            <p:ph type="body" idx="1"/>
          </p:nvPr>
        </p:nvSpPr>
        <p:spPr>
          <a:xfrm>
            <a:off x="273313" y="886458"/>
            <a:ext cx="8737333" cy="2468458"/>
          </a:xfrm>
          <a:prstGeom prst="rect">
            <a:avLst/>
          </a:prstGeom>
        </p:spPr>
        <p:txBody>
          <a:bodyPr/>
          <a:lstStyle/>
          <a:p>
            <a:pPr marL="0" indent="0" defTabSz="284606">
              <a:spcBef>
                <a:spcPts val="400"/>
              </a:spcBef>
              <a:buSzTx/>
              <a:buNone/>
              <a:defRPr sz="1992"/>
            </a:pPr>
            <a:r>
              <a:t>2010-2020: Mikroteenused ja pilv</a:t>
            </a:r>
          </a:p>
          <a:p>
            <a:pPr marL="284606" indent="-284606" defTabSz="284606">
              <a:spcBef>
                <a:spcPts val="400"/>
              </a:spcBef>
              <a:defRPr b="1" sz="1577"/>
            </a:pPr>
            <a:r>
              <a:t>JSON</a:t>
            </a:r>
            <a:r>
              <a:rPr b="0"/>
              <a:t> - Kergem alternatiiv XML-ile</a:t>
            </a:r>
            <a:endParaRPr b="0"/>
          </a:p>
          <a:p>
            <a:pPr marL="284606" indent="-284606" defTabSz="284606">
              <a:spcBef>
                <a:spcPts val="400"/>
              </a:spcBef>
              <a:defRPr b="1" sz="1577"/>
            </a:pPr>
            <a:r>
              <a:t>Mikroteenuste arhitektuur</a:t>
            </a:r>
            <a:r>
              <a:rPr b="0"/>
              <a:t> - Rakenduste jagamine väiksemateks, iseseisvalt töötavateks teenusteks</a:t>
            </a:r>
            <a:endParaRPr b="0"/>
          </a:p>
          <a:p>
            <a:pPr marL="284606" indent="-284606" defTabSz="284606">
              <a:spcBef>
                <a:spcPts val="400"/>
              </a:spcBef>
              <a:defRPr b="1" sz="1577"/>
            </a:pPr>
            <a:r>
              <a:t>Pilveteenused</a:t>
            </a:r>
            <a:r>
              <a:rPr b="0"/>
              <a:t> - Infrastruktuuri, platvormi ja tarkvara pakkumine teenusena</a:t>
            </a:r>
            <a:endParaRPr b="0"/>
          </a:p>
          <a:p>
            <a:pPr marL="284606" indent="-284606" defTabSz="284606">
              <a:spcBef>
                <a:spcPts val="400"/>
              </a:spcBef>
              <a:defRPr b="1" sz="1577"/>
            </a:pPr>
            <a:r>
              <a:t>Konteineriseerimine</a:t>
            </a:r>
            <a:r>
              <a:rPr b="0"/>
              <a:t> (Docker, Kubernetes) - Rakenduste pakendamine ja haldamine</a:t>
            </a:r>
            <a:endParaRPr b="0"/>
          </a:p>
        </p:txBody>
      </p:sp>
      <p:pic>
        <p:nvPicPr>
          <p:cNvPr id="156" name="Image" descr="Image"/>
          <p:cNvPicPr>
            <a:picLocks noChangeAspect="1"/>
          </p:cNvPicPr>
          <p:nvPr/>
        </p:nvPicPr>
        <p:blipFill>
          <a:blip r:embed="rId3">
            <a:extLst/>
          </a:blip>
          <a:stretch>
            <a:fillRect/>
          </a:stretch>
        </p:blipFill>
        <p:spPr>
          <a:xfrm>
            <a:off x="1785640" y="2944796"/>
            <a:ext cx="4708674" cy="2216166"/>
          </a:xfrm>
          <a:prstGeom prst="rect">
            <a:avLst/>
          </a:prstGeom>
          <a:ln w="12700">
            <a:miter lim="400000"/>
          </a:ln>
        </p:spPr>
      </p:pic>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454" name="Content Placeholder 2"/>
          <p:cNvSpPr txBox="1"/>
          <p:nvPr>
            <p:ph type="body" idx="1"/>
          </p:nvPr>
        </p:nvSpPr>
        <p:spPr>
          <a:xfrm>
            <a:off x="404501" y="1015056"/>
            <a:ext cx="8334998" cy="3869098"/>
          </a:xfrm>
          <a:prstGeom prst="rect">
            <a:avLst/>
          </a:prstGeom>
        </p:spPr>
        <p:txBody>
          <a:bodyPr/>
          <a:lstStyle/>
          <a:p>
            <a:pPr marL="0" indent="0" defTabSz="704070">
              <a:spcBef>
                <a:spcPts val="2300"/>
              </a:spcBef>
              <a:buSzTx/>
              <a:buNone/>
              <a:defRPr sz="1386"/>
            </a:pPr>
            <a:r>
              <a:t>Sündmuspõhine arhitektuur</a:t>
            </a:r>
          </a:p>
          <a:p>
            <a:pPr marL="0" indent="0" defTabSz="704070">
              <a:spcBef>
                <a:spcPts val="2300"/>
              </a:spcBef>
              <a:buSzTx/>
              <a:buNone/>
              <a:defRPr sz="1386"/>
            </a:pPr>
            <a:r>
              <a:t>Eelised</a:t>
            </a:r>
          </a:p>
          <a:p>
            <a:pPr lvl="1" marL="645413" indent="-176021" defTabSz="704070">
              <a:spcBef>
                <a:spcPts val="1200"/>
              </a:spcBef>
              <a:defRPr sz="1386"/>
            </a:pPr>
            <a:r>
              <a:t>Lõdvalt seotud komponendid - komponendid ei tea üksteisest</a:t>
            </a:r>
          </a:p>
          <a:p>
            <a:pPr lvl="1" marL="645413" indent="-176021" defTabSz="704070">
              <a:spcBef>
                <a:spcPts val="1200"/>
              </a:spcBef>
              <a:defRPr sz="1386"/>
            </a:pPr>
            <a:r>
              <a:t>Skaleeritavus - komponente saab skaleerida sõltumatult</a:t>
            </a:r>
          </a:p>
          <a:p>
            <a:pPr lvl="1" marL="645413" indent="-176021" defTabSz="704070">
              <a:spcBef>
                <a:spcPts val="1200"/>
              </a:spcBef>
              <a:defRPr sz="1386"/>
            </a:pPr>
            <a:r>
              <a:t>Reaktiivsus - süsteem reageerib sündmustele reaalajas</a:t>
            </a:r>
          </a:p>
          <a:p>
            <a:pPr lvl="1" marL="645413" indent="-176021" defTabSz="704070">
              <a:spcBef>
                <a:spcPts val="1200"/>
              </a:spcBef>
              <a:defRPr sz="1386"/>
            </a:pPr>
            <a:r>
              <a:t>Ajaline detsentraliseerimine - komponendid ei pea töötama samaaegselt</a:t>
            </a:r>
          </a:p>
          <a:p>
            <a:pPr marL="0" indent="0" defTabSz="704070">
              <a:spcBef>
                <a:spcPts val="2300"/>
              </a:spcBef>
              <a:buSzTx/>
              <a:buNone/>
              <a:defRPr sz="1386"/>
            </a:pPr>
            <a:r>
              <a:t>Puudused</a:t>
            </a:r>
          </a:p>
          <a:p>
            <a:pPr lvl="1" marL="645413" indent="-176021" defTabSz="704070">
              <a:spcBef>
                <a:spcPts val="1200"/>
              </a:spcBef>
              <a:defRPr sz="1386"/>
            </a:pPr>
            <a:r>
              <a:t>Keerukus - sündmuste jälgimine ja silumine võib olla keeruline</a:t>
            </a:r>
          </a:p>
          <a:p>
            <a:pPr lvl="1" marL="645413" indent="-176021" defTabSz="704070">
              <a:spcBef>
                <a:spcPts val="1200"/>
              </a:spcBef>
              <a:defRPr sz="1386"/>
            </a:pPr>
            <a:r>
              <a:t>Järjepidevus - võib esineda ajutist andmete ebajärjepidevust</a:t>
            </a:r>
          </a:p>
          <a:p>
            <a:pPr lvl="1" marL="645413" indent="-176021" defTabSz="704070">
              <a:spcBef>
                <a:spcPts val="1200"/>
              </a:spcBef>
              <a:defRPr sz="1386"/>
            </a:pPr>
            <a:r>
              <a:t>Sündmuste järjekord - sündmuste järjekorra tagamine võib olla väljakutse</a:t>
            </a:r>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459" name="Content Placeholder 2"/>
          <p:cNvSpPr txBox="1"/>
          <p:nvPr>
            <p:ph type="body" idx="1"/>
          </p:nvPr>
        </p:nvSpPr>
        <p:spPr>
          <a:xfrm>
            <a:off x="404501" y="1015056"/>
            <a:ext cx="8334998" cy="3869098"/>
          </a:xfrm>
          <a:prstGeom prst="rect">
            <a:avLst/>
          </a:prstGeom>
        </p:spPr>
        <p:txBody>
          <a:bodyPr/>
          <a:lstStyle/>
          <a:p>
            <a:pPr marL="0" indent="0" defTabSz="722357">
              <a:spcBef>
                <a:spcPts val="1300"/>
              </a:spcBef>
              <a:buSzTx/>
              <a:buNone/>
              <a:defRPr sz="1422"/>
            </a:pPr>
            <a:r>
              <a:t>Sündmuspõhine süsteem:</a:t>
            </a:r>
          </a:p>
          <a:p>
            <a:pPr marL="0" indent="0" defTabSz="722357">
              <a:spcBef>
                <a:spcPts val="1300"/>
              </a:spcBef>
              <a:buSzTx/>
              <a:buNone/>
              <a:defRPr sz="1422"/>
            </a:pPr>
            <a:r>
              <a:t>Sündmused: </a:t>
            </a:r>
          </a:p>
          <a:p>
            <a:pPr lvl="1" marL="481584" indent="0" defTabSz="722357">
              <a:spcBef>
                <a:spcPts val="1300"/>
              </a:spcBef>
              <a:defRPr sz="1422">
                <a:latin typeface="+mj-lt"/>
                <a:ea typeface="+mj-ea"/>
                <a:cs typeface="+mj-cs"/>
                <a:sym typeface="Calibri"/>
              </a:defRPr>
            </a:pPr>
            <a:r>
              <a:t> </a:t>
            </a:r>
            <a:r>
              <a:rPr>
                <a:latin typeface="Courier"/>
                <a:ea typeface="Courier"/>
                <a:cs typeface="Courier"/>
                <a:sym typeface="Courier"/>
              </a:rPr>
              <a:t>TellimusLoodud</a:t>
            </a:r>
            <a:r>
              <a:t> - uus tellimus on loodud </a:t>
            </a:r>
          </a:p>
          <a:p>
            <a:pPr lvl="1" marL="481584" indent="0" defTabSz="722357">
              <a:spcBef>
                <a:spcPts val="1300"/>
              </a:spcBef>
              <a:defRPr sz="1422">
                <a:latin typeface="+mj-lt"/>
                <a:ea typeface="+mj-ea"/>
                <a:cs typeface="+mj-cs"/>
                <a:sym typeface="Calibri"/>
              </a:defRPr>
            </a:pPr>
            <a:r>
              <a:t> </a:t>
            </a:r>
            <a:r>
              <a:rPr>
                <a:latin typeface="Courier"/>
                <a:ea typeface="Courier"/>
                <a:cs typeface="Courier"/>
                <a:sym typeface="Courier"/>
              </a:rPr>
              <a:t>TellimusKinnitatud</a:t>
            </a:r>
            <a:r>
              <a:t> - tellimus on kinnitatud </a:t>
            </a:r>
          </a:p>
          <a:p>
            <a:pPr lvl="1" marL="481584" indent="0" defTabSz="722357">
              <a:spcBef>
                <a:spcPts val="1300"/>
              </a:spcBef>
              <a:defRPr sz="1422">
                <a:latin typeface="+mj-lt"/>
                <a:ea typeface="+mj-ea"/>
                <a:cs typeface="+mj-cs"/>
                <a:sym typeface="Calibri"/>
              </a:defRPr>
            </a:pPr>
            <a:r>
              <a:t> </a:t>
            </a:r>
            <a:r>
              <a:rPr>
                <a:latin typeface="Courier"/>
                <a:ea typeface="Courier"/>
                <a:cs typeface="Courier"/>
                <a:sym typeface="Courier"/>
              </a:rPr>
              <a:t>ToodetPuudub</a:t>
            </a:r>
            <a:r>
              <a:t> - tellitud toode on laost otsas  </a:t>
            </a:r>
          </a:p>
          <a:p>
            <a:pPr lvl="1" marL="481584" indent="0" defTabSz="722357">
              <a:spcBef>
                <a:spcPts val="1300"/>
              </a:spcBef>
              <a:defRPr sz="1422">
                <a:latin typeface="+mj-lt"/>
                <a:ea typeface="+mj-ea"/>
                <a:cs typeface="+mj-cs"/>
                <a:sym typeface="Calibri"/>
              </a:defRPr>
            </a:pPr>
            <a:r>
              <a:t> </a:t>
            </a:r>
            <a:r>
              <a:rPr>
                <a:latin typeface="Courier"/>
                <a:ea typeface="Courier"/>
                <a:cs typeface="Courier"/>
                <a:sym typeface="Courier"/>
              </a:rPr>
              <a:t>KomplekteerimineAlustatud</a:t>
            </a:r>
            <a:r>
              <a:t> - tellimuse komplekteerimine on alanud </a:t>
            </a:r>
          </a:p>
          <a:p>
            <a:pPr lvl="1" marL="481584" indent="0" defTabSz="722357">
              <a:spcBef>
                <a:spcPts val="1300"/>
              </a:spcBef>
              <a:defRPr sz="1422">
                <a:latin typeface="+mj-lt"/>
                <a:ea typeface="+mj-ea"/>
                <a:cs typeface="+mj-cs"/>
                <a:sym typeface="Calibri"/>
              </a:defRPr>
            </a:pPr>
            <a:r>
              <a:t> </a:t>
            </a:r>
            <a:r>
              <a:rPr>
                <a:latin typeface="Courier"/>
                <a:ea typeface="Courier"/>
                <a:cs typeface="Courier"/>
                <a:sym typeface="Courier"/>
              </a:rPr>
              <a:t>KomplekteerimineLõpetatud</a:t>
            </a:r>
            <a:r>
              <a:t> - tellimus on komplekteeritud </a:t>
            </a:r>
          </a:p>
          <a:p>
            <a:pPr lvl="1" marL="481584" indent="0" defTabSz="722357">
              <a:spcBef>
                <a:spcPts val="1300"/>
              </a:spcBef>
              <a:defRPr sz="1422">
                <a:latin typeface="+mj-lt"/>
                <a:ea typeface="+mj-ea"/>
                <a:cs typeface="+mj-cs"/>
                <a:sym typeface="Calibri"/>
              </a:defRPr>
            </a:pPr>
            <a:r>
              <a:t> </a:t>
            </a:r>
            <a:r>
              <a:rPr>
                <a:latin typeface="Courier"/>
                <a:ea typeface="Courier"/>
                <a:cs typeface="Courier"/>
                <a:sym typeface="Courier"/>
              </a:rPr>
              <a:t>SaadetisLoodud</a:t>
            </a:r>
            <a:r>
              <a:t> - saadetis on loodud </a:t>
            </a:r>
          </a:p>
          <a:p>
            <a:pPr lvl="1" marL="481584" indent="0" defTabSz="722357">
              <a:spcBef>
                <a:spcPts val="1300"/>
              </a:spcBef>
              <a:defRPr sz="1422">
                <a:latin typeface="+mj-lt"/>
                <a:ea typeface="+mj-ea"/>
                <a:cs typeface="+mj-cs"/>
                <a:sym typeface="Calibri"/>
              </a:defRPr>
            </a:pPr>
            <a:r>
              <a:t> </a:t>
            </a:r>
            <a:r>
              <a:rPr>
                <a:latin typeface="Courier"/>
                <a:ea typeface="Courier"/>
                <a:cs typeface="Courier"/>
                <a:sym typeface="Courier"/>
              </a:rPr>
              <a:t>SaadetisVäljastatud</a:t>
            </a:r>
            <a:r>
              <a:t> - saadetis on laost väljastatud </a:t>
            </a:r>
          </a:p>
          <a:p>
            <a:pPr lvl="1" marL="481584" indent="0" defTabSz="722357">
              <a:spcBef>
                <a:spcPts val="1300"/>
              </a:spcBef>
              <a:defRPr sz="1422">
                <a:latin typeface="+mj-lt"/>
                <a:ea typeface="+mj-ea"/>
                <a:cs typeface="+mj-cs"/>
                <a:sym typeface="Calibri"/>
              </a:defRPr>
            </a:pPr>
            <a:r>
              <a:t> </a:t>
            </a:r>
            <a:r>
              <a:rPr>
                <a:latin typeface="Courier"/>
                <a:ea typeface="Courier"/>
                <a:cs typeface="Courier"/>
                <a:sym typeface="Courier"/>
              </a:rPr>
              <a:t>SaadetisKohaleToimetatud</a:t>
            </a:r>
            <a:r>
              <a:t> - saadetis on kliendile kohale toimetatud</a:t>
            </a: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3" name="Title 1"/>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464" name="Content Placeholder 2"/>
          <p:cNvSpPr txBox="1"/>
          <p:nvPr>
            <p:ph type="body" idx="1"/>
          </p:nvPr>
        </p:nvSpPr>
        <p:spPr>
          <a:xfrm>
            <a:off x="404501" y="1015056"/>
            <a:ext cx="8334998" cy="3869098"/>
          </a:xfrm>
          <a:prstGeom prst="rect">
            <a:avLst/>
          </a:prstGeom>
        </p:spPr>
        <p:txBody>
          <a:bodyPr/>
          <a:lstStyle/>
          <a:p>
            <a:pPr marL="0" indent="0" defTabSz="722357">
              <a:spcBef>
                <a:spcPts val="1300"/>
              </a:spcBef>
              <a:buSzTx/>
              <a:buNone/>
              <a:defRPr sz="1422"/>
            </a:pPr>
            <a:r>
              <a:t>Sündmuspõhine süsteem:</a:t>
            </a:r>
            <a:endParaRPr>
              <a:latin typeface="+mj-lt"/>
              <a:ea typeface="+mj-ea"/>
              <a:cs typeface="+mj-cs"/>
              <a:sym typeface="Calibri"/>
            </a:endParaRPr>
          </a:p>
          <a:p>
            <a:pPr marL="0" indent="0" defTabSz="722357">
              <a:spcBef>
                <a:spcPts val="1300"/>
              </a:spcBef>
              <a:buSzTx/>
              <a:buNone/>
              <a:defRPr sz="1422">
                <a:latin typeface="+mj-lt"/>
                <a:ea typeface="+mj-ea"/>
                <a:cs typeface="+mj-cs"/>
                <a:sym typeface="Calibri"/>
              </a:defRPr>
            </a:pPr>
            <a:r>
              <a:rPr>
                <a:latin typeface="Chalkboard"/>
                <a:ea typeface="Chalkboard"/>
                <a:cs typeface="Chalkboard"/>
                <a:sym typeface="Chalkboard"/>
              </a:rPr>
              <a:t>Tööprotsess</a:t>
            </a:r>
            <a:r>
              <a:t>: </a:t>
            </a:r>
          </a:p>
          <a:p>
            <a:pPr marL="0" indent="0" defTabSz="722357">
              <a:spcBef>
                <a:spcPts val="1300"/>
              </a:spcBef>
              <a:buSzTx/>
              <a:buNone/>
              <a:defRPr sz="1422">
                <a:latin typeface="+mj-lt"/>
                <a:ea typeface="+mj-ea"/>
                <a:cs typeface="+mj-cs"/>
                <a:sym typeface="Calibri"/>
              </a:defRPr>
            </a:pPr>
            <a:r>
              <a:rPr>
                <a:latin typeface="Chalkboard"/>
                <a:ea typeface="Chalkboard"/>
                <a:cs typeface="Chalkboard"/>
                <a:sym typeface="Chalkboard"/>
              </a:rPr>
              <a:t>1. Veebipood avaldab</a:t>
            </a:r>
            <a:r>
              <a:t> </a:t>
            </a:r>
            <a:r>
              <a:rPr>
                <a:solidFill>
                  <a:srgbClr val="A9A9A9"/>
                </a:solidFill>
                <a:latin typeface="Courier"/>
                <a:ea typeface="Courier"/>
                <a:cs typeface="Courier"/>
                <a:sym typeface="Courier"/>
              </a:rPr>
              <a:t>TellimusLoodud</a:t>
            </a:r>
            <a:r>
              <a:t> </a:t>
            </a:r>
            <a:r>
              <a:rPr>
                <a:latin typeface="Chalkboard"/>
                <a:ea typeface="Chalkboard"/>
                <a:cs typeface="Chalkboard"/>
                <a:sym typeface="Chalkboard"/>
              </a:rPr>
              <a:t>sündmuse </a:t>
            </a:r>
            <a:endParaRPr>
              <a:latin typeface="Chalkboard"/>
              <a:ea typeface="Chalkboard"/>
              <a:cs typeface="Chalkboard"/>
              <a:sym typeface="Chalkboard"/>
            </a:endParaRPr>
          </a:p>
          <a:p>
            <a:pPr marL="0" indent="0" defTabSz="722357">
              <a:spcBef>
                <a:spcPts val="1300"/>
              </a:spcBef>
              <a:buSzTx/>
              <a:buNone/>
              <a:defRPr sz="1422">
                <a:latin typeface="+mj-lt"/>
                <a:ea typeface="+mj-ea"/>
                <a:cs typeface="+mj-cs"/>
                <a:sym typeface="Calibri"/>
              </a:defRPr>
            </a:pPr>
            <a:r>
              <a:rPr>
                <a:latin typeface="Chalkboard"/>
                <a:ea typeface="Chalkboard"/>
                <a:cs typeface="Chalkboard"/>
                <a:sym typeface="Chalkboard"/>
              </a:rPr>
              <a:t>2. Laosüsteem tarbib sündmuse ja kontrollib toodete saadavust</a:t>
            </a:r>
            <a:r>
              <a:t> </a:t>
            </a:r>
          </a:p>
          <a:p>
            <a:pPr lvl="1" marL="0" indent="361188" defTabSz="722357">
              <a:spcBef>
                <a:spcPts val="1300"/>
              </a:spcBef>
              <a:buSzTx/>
              <a:buNone/>
              <a:defRPr sz="1264">
                <a:latin typeface="+mj-lt"/>
                <a:ea typeface="+mj-ea"/>
                <a:cs typeface="+mj-cs"/>
                <a:sym typeface="Calibri"/>
              </a:defRPr>
            </a:pPr>
            <a:r>
              <a:t>- </a:t>
            </a:r>
            <a:r>
              <a:rPr>
                <a:latin typeface="Chalkboard"/>
                <a:ea typeface="Chalkboard"/>
                <a:cs typeface="Chalkboard"/>
                <a:sym typeface="Chalkboard"/>
              </a:rPr>
              <a:t>Kui tooted on saadaval, avaldab </a:t>
            </a:r>
            <a:r>
              <a:rPr>
                <a:solidFill>
                  <a:srgbClr val="A9A9A9"/>
                </a:solidFill>
                <a:latin typeface="Courier"/>
                <a:ea typeface="Courier"/>
                <a:cs typeface="Courier"/>
                <a:sym typeface="Courier"/>
              </a:rPr>
              <a:t>TellimusKinnitatud</a:t>
            </a:r>
            <a:r>
              <a:t> </a:t>
            </a:r>
            <a:r>
              <a:rPr>
                <a:latin typeface="Chalkboard"/>
                <a:ea typeface="Chalkboard"/>
                <a:cs typeface="Chalkboard"/>
                <a:sym typeface="Chalkboard"/>
              </a:rPr>
              <a:t>sündmuse</a:t>
            </a:r>
            <a:r>
              <a:t> </a:t>
            </a:r>
          </a:p>
          <a:p>
            <a:pPr lvl="1" marL="0" indent="361188" defTabSz="722357">
              <a:spcBef>
                <a:spcPts val="1300"/>
              </a:spcBef>
              <a:buSzTx/>
              <a:buNone/>
              <a:defRPr sz="1264">
                <a:latin typeface="+mj-lt"/>
                <a:ea typeface="+mj-ea"/>
                <a:cs typeface="+mj-cs"/>
                <a:sym typeface="Calibri"/>
              </a:defRPr>
            </a:pPr>
            <a:r>
              <a:t>- </a:t>
            </a:r>
            <a:r>
              <a:rPr>
                <a:latin typeface="Chalkboard"/>
                <a:ea typeface="Chalkboard"/>
                <a:cs typeface="Chalkboard"/>
                <a:sym typeface="Chalkboard"/>
              </a:rPr>
              <a:t>Kui mõni toode puudub, avaldab </a:t>
            </a:r>
            <a:r>
              <a:rPr>
                <a:solidFill>
                  <a:srgbClr val="A9A9A9"/>
                </a:solidFill>
                <a:latin typeface="Courier"/>
                <a:ea typeface="Courier"/>
                <a:cs typeface="Courier"/>
                <a:sym typeface="Courier"/>
              </a:rPr>
              <a:t>ToodetPuudub</a:t>
            </a:r>
            <a:r>
              <a:t> </a:t>
            </a:r>
            <a:r>
              <a:rPr>
                <a:latin typeface="Chalkboard"/>
                <a:ea typeface="Chalkboard"/>
                <a:cs typeface="Chalkboard"/>
                <a:sym typeface="Chalkboard"/>
              </a:rPr>
              <a:t>sündmuse</a:t>
            </a:r>
            <a:r>
              <a:t> </a:t>
            </a:r>
          </a:p>
          <a:p>
            <a:pPr marL="0" indent="0" defTabSz="722357">
              <a:spcBef>
                <a:spcPts val="1300"/>
              </a:spcBef>
              <a:buSzTx/>
              <a:buNone/>
              <a:defRPr sz="1422">
                <a:latin typeface="+mj-lt"/>
                <a:ea typeface="+mj-ea"/>
                <a:cs typeface="+mj-cs"/>
                <a:sym typeface="Calibri"/>
              </a:defRPr>
            </a:pPr>
            <a:r>
              <a:rPr>
                <a:latin typeface="Chalkboard"/>
                <a:ea typeface="Chalkboard"/>
                <a:cs typeface="Chalkboard"/>
                <a:sym typeface="Chalkboard"/>
              </a:rPr>
              <a:t>3. Komplekteerimissüsteem tarbib</a:t>
            </a:r>
            <a:r>
              <a:t> </a:t>
            </a:r>
            <a:r>
              <a:rPr>
                <a:solidFill>
                  <a:srgbClr val="A9A9A9"/>
                </a:solidFill>
                <a:latin typeface="Courier"/>
                <a:ea typeface="Courier"/>
                <a:cs typeface="Courier"/>
                <a:sym typeface="Courier"/>
              </a:rPr>
              <a:t>TellimusKinnitatud</a:t>
            </a:r>
            <a:r>
              <a:t> </a:t>
            </a:r>
            <a:r>
              <a:rPr>
                <a:latin typeface="Chalkboard"/>
                <a:ea typeface="Chalkboard"/>
                <a:cs typeface="Chalkboard"/>
                <a:sym typeface="Chalkboard"/>
              </a:rPr>
              <a:t>sündmuse ja alustab komplekteerimist </a:t>
            </a:r>
          </a:p>
          <a:p>
            <a:pPr marL="0" indent="0" defTabSz="722357">
              <a:spcBef>
                <a:spcPts val="1300"/>
              </a:spcBef>
              <a:buSzTx/>
              <a:buNone/>
              <a:defRPr sz="1422">
                <a:latin typeface="+mj-lt"/>
                <a:ea typeface="+mj-ea"/>
                <a:cs typeface="+mj-cs"/>
                <a:sym typeface="Calibri"/>
              </a:defRPr>
            </a:pPr>
            <a:r>
              <a:rPr>
                <a:latin typeface="Chalkboard"/>
                <a:ea typeface="Chalkboard"/>
                <a:cs typeface="Chalkboard"/>
                <a:sym typeface="Chalkboard"/>
              </a:rPr>
              <a:t>4. Pärast komplekteerimist avaldab</a:t>
            </a:r>
            <a:r>
              <a:t> </a:t>
            </a:r>
            <a:r>
              <a:rPr>
                <a:solidFill>
                  <a:srgbClr val="A9A9A9"/>
                </a:solidFill>
                <a:latin typeface="Courier"/>
                <a:ea typeface="Courier"/>
                <a:cs typeface="Courier"/>
                <a:sym typeface="Courier"/>
              </a:rPr>
              <a:t>KomplekteerimineLõpetatud</a:t>
            </a:r>
            <a:r>
              <a:t> </a:t>
            </a:r>
            <a:r>
              <a:rPr>
                <a:latin typeface="Chalkboard"/>
                <a:ea typeface="Chalkboard"/>
                <a:cs typeface="Chalkboard"/>
                <a:sym typeface="Chalkboard"/>
              </a:rPr>
              <a:t>sündmuse</a:t>
            </a:r>
            <a:r>
              <a:t> </a:t>
            </a:r>
          </a:p>
          <a:p>
            <a:pPr marL="0" indent="0" defTabSz="722357">
              <a:spcBef>
                <a:spcPts val="1300"/>
              </a:spcBef>
              <a:buSzTx/>
              <a:buNone/>
              <a:defRPr sz="1422"/>
            </a:pPr>
            <a:r>
              <a:t>5. Transpordisüsteem tarbib sündmuse ja loob saadetise </a:t>
            </a:r>
          </a:p>
          <a:p>
            <a:pPr marL="0" indent="0" defTabSz="722357">
              <a:spcBef>
                <a:spcPts val="1300"/>
              </a:spcBef>
              <a:buSzTx/>
              <a:buNone/>
              <a:defRPr sz="1422"/>
            </a:pPr>
            <a:r>
              <a:t>6. Klienditeenindus tarbib kõiki sündmusi, et jälgida tellimuse olekut ja teavitada klienti</a:t>
            </a:r>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Integratsioonimustrid ja -arhitektuurid"/>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469" name="Andmete integratsioon ja ETL protsess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Andmete integratsioon ja ETL protsessid</a:t>
            </a:r>
          </a:p>
        </p:txBody>
      </p:sp>
      <p:sp>
        <p:nvSpPr>
          <p:cNvPr id="470" name="Andmete integratsioon on protsess, mille käigus andmed erinevatest allikatest kombineeritakse, et pakkuda kasutajatele ühtset vaadet. ETL (Extract, Transform, Load) on üks levinumaid andmete integratsiooni meetodeid."/>
          <p:cNvSpPr txBox="1"/>
          <p:nvPr>
            <p:ph type="body" idx="1"/>
          </p:nvPr>
        </p:nvSpPr>
        <p:spPr>
          <a:prstGeom prst="rect">
            <a:avLst/>
          </a:prstGeom>
        </p:spPr>
        <p:txBody>
          <a:bodyPr/>
          <a:lstStyle>
            <a:lvl1pPr marL="0" indent="0">
              <a:buSzTx/>
              <a:buNone/>
            </a:lvl1pPr>
          </a:lstStyle>
          <a:p>
            <a:pPr/>
            <a:r>
              <a:t>Andmete integratsioon on protsess, mille käigus andmed erinevatest allikatest kombineeritakse, et pakkuda kasutajatele ühtset vaadet. ETL (Extract, Transform, Load) on üks levinumaid andmete integratsiooni meetodeid.</a:t>
            </a: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Integratsioonimustrid ja -arhitektuurid"/>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473" name="Andmete integratsioon ja ETL protsess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Andmete integratsioon ja ETL protsessid</a:t>
            </a:r>
          </a:p>
        </p:txBody>
      </p:sp>
      <p:sp>
        <p:nvSpPr>
          <p:cNvPr id="474" name="ETL protsess…"/>
          <p:cNvSpPr txBox="1"/>
          <p:nvPr>
            <p:ph type="body" idx="1"/>
          </p:nvPr>
        </p:nvSpPr>
        <p:spPr>
          <a:prstGeom prst="rect">
            <a:avLst/>
          </a:prstGeom>
        </p:spPr>
        <p:txBody>
          <a:bodyPr/>
          <a:lstStyle/>
          <a:p>
            <a:pPr marL="0" indent="0" defTabSz="694926">
              <a:spcBef>
                <a:spcPts val="2200"/>
              </a:spcBef>
              <a:buSzTx/>
              <a:buNone/>
              <a:defRPr sz="1368"/>
            </a:pPr>
            <a:r>
              <a:t>ETL protsess</a:t>
            </a:r>
          </a:p>
          <a:p>
            <a:pPr lvl="1" marL="637031" indent="-173736" defTabSz="694926">
              <a:spcBef>
                <a:spcPts val="1200"/>
              </a:spcBef>
              <a:defRPr sz="1368"/>
            </a:pPr>
            <a:r>
              <a:t>Extract (Väljavõte) - andmete kogumine erinevatest allikatest</a:t>
            </a:r>
          </a:p>
          <a:p>
            <a:pPr lvl="1" marL="637031" indent="-173736" defTabSz="694926">
              <a:spcBef>
                <a:spcPts val="1200"/>
              </a:spcBef>
              <a:defRPr sz="1368"/>
            </a:pPr>
            <a:r>
              <a:t>Transform (Teisendamine) - andmete puhastamine, normaliseerimine ja teisendamine</a:t>
            </a:r>
          </a:p>
          <a:p>
            <a:pPr lvl="1" marL="637031" indent="-173736" defTabSz="694926">
              <a:spcBef>
                <a:spcPts val="1200"/>
              </a:spcBef>
              <a:defRPr sz="1368"/>
            </a:pPr>
            <a:r>
              <a:t>Load (Laadimine) - töödeldud andmete laadimine sihtkoha süsteemi</a:t>
            </a:r>
          </a:p>
          <a:p>
            <a:pPr marL="0" indent="0" defTabSz="694926">
              <a:spcBef>
                <a:spcPts val="2200"/>
              </a:spcBef>
              <a:buSzTx/>
              <a:buNone/>
              <a:defRPr sz="1368"/>
            </a:pPr>
            <a:r>
              <a:t>ETL vs ELT</a:t>
            </a:r>
          </a:p>
          <a:p>
            <a:pPr lvl="1" marL="637031" indent="-173736" defTabSz="694926">
              <a:spcBef>
                <a:spcPts val="1200"/>
              </a:spcBef>
              <a:defRPr sz="1368"/>
            </a:pPr>
            <a:r>
              <a:t>ETL - andmeid töödeldakse enne laadimist</a:t>
            </a:r>
          </a:p>
          <a:p>
            <a:pPr lvl="1" marL="637031" indent="-173736" defTabSz="694926">
              <a:spcBef>
                <a:spcPts val="1200"/>
              </a:spcBef>
              <a:defRPr sz="1368"/>
            </a:pPr>
            <a:r>
              <a:t>ELT (Extract, Load, Transform) - andmed laaditakse esmalt ja töödeldakse seejärel sihtkohas</a:t>
            </a:r>
          </a:p>
          <a:p>
            <a:pPr lvl="2" marL="1119631" indent="-193039" defTabSz="694926">
              <a:spcBef>
                <a:spcPts val="300"/>
              </a:spcBef>
              <a:defRPr sz="1520"/>
            </a:pPr>
            <a:r>
              <a:t>Sobib suurandmete ja pilvepõhiste andmeladustega</a:t>
            </a:r>
          </a:p>
          <a:p>
            <a:pPr lvl="2" marL="1119631" indent="-193039" defTabSz="694926">
              <a:spcBef>
                <a:spcPts val="300"/>
              </a:spcBef>
              <a:defRPr sz="1520"/>
            </a:pPr>
            <a:r>
              <a:t>Võimaldab paindlikumat andmeanalüüsi</a:t>
            </a:r>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6" name="Integratsioonimustrid ja -arhitektuurid"/>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477" name="Andmete integratsioon ja ETL protsess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Andmete integratsioon ja ETL protsessid</a:t>
            </a:r>
          </a:p>
        </p:txBody>
      </p:sp>
      <p:sp>
        <p:nvSpPr>
          <p:cNvPr id="478" name="Andmete integratsiooni meetodid…"/>
          <p:cNvSpPr txBox="1"/>
          <p:nvPr>
            <p:ph type="body" idx="1"/>
          </p:nvPr>
        </p:nvSpPr>
        <p:spPr>
          <a:xfrm>
            <a:off x="452437" y="1457698"/>
            <a:ext cx="8327361" cy="3471518"/>
          </a:xfrm>
          <a:prstGeom prst="rect">
            <a:avLst/>
          </a:prstGeom>
        </p:spPr>
        <p:txBody>
          <a:bodyPr/>
          <a:lstStyle/>
          <a:p>
            <a:pPr marL="0" indent="0" defTabSz="603488">
              <a:spcBef>
                <a:spcPts val="1900"/>
              </a:spcBef>
              <a:buSzTx/>
              <a:buNone/>
              <a:defRPr sz="1188"/>
            </a:pPr>
            <a:r>
              <a:t>Andmete integratsiooni meetodid</a:t>
            </a:r>
          </a:p>
          <a:p>
            <a:pPr lvl="1" marL="553212" indent="-150876" defTabSz="603488">
              <a:spcBef>
                <a:spcPts val="1100"/>
              </a:spcBef>
              <a:defRPr sz="1188"/>
            </a:pPr>
            <a:r>
              <a:t>Perioodiline ETL - andmeid töödeldakse regulaarsete ajavahemike järel</a:t>
            </a:r>
          </a:p>
          <a:p>
            <a:pPr lvl="1" marL="553212" indent="-150876" defTabSz="603488">
              <a:spcBef>
                <a:spcPts val="1100"/>
              </a:spcBef>
              <a:defRPr sz="1188"/>
            </a:pPr>
            <a:r>
              <a:t>Reaalajas integratsioon - andmeid töödeldakse kohe pärast nende tekkimist</a:t>
            </a:r>
          </a:p>
          <a:p>
            <a:pPr lvl="1" marL="553212" indent="-150876" defTabSz="603488">
              <a:spcBef>
                <a:spcPts val="1100"/>
              </a:spcBef>
              <a:defRPr sz="1188"/>
            </a:pPr>
            <a:r>
              <a:t>Andmete virtualiseerimine - andmeid ei kopeerita, vaid päritakse otse allikatest</a:t>
            </a:r>
          </a:p>
          <a:p>
            <a:pPr lvl="1" marL="553212" indent="-150876" defTabSz="603488">
              <a:spcBef>
                <a:spcPts val="1100"/>
              </a:spcBef>
              <a:defRPr sz="1188"/>
            </a:pPr>
            <a:r>
              <a:t>Andmete replikatsioon - andmete kopeerimine ühest süsteemist teise</a:t>
            </a:r>
          </a:p>
          <a:p>
            <a:pPr marL="0" indent="0" defTabSz="603488">
              <a:spcBef>
                <a:spcPts val="1900"/>
              </a:spcBef>
              <a:buSzTx/>
              <a:buNone/>
              <a:defRPr sz="1188"/>
            </a:pPr>
            <a:r>
              <a:t>Andmete integratsiooni väljakutsed</a:t>
            </a:r>
          </a:p>
          <a:p>
            <a:pPr lvl="1" marL="553212" indent="-150876" defTabSz="603488">
              <a:spcBef>
                <a:spcPts val="1100"/>
              </a:spcBef>
              <a:defRPr sz="1188"/>
            </a:pPr>
            <a:r>
              <a:t>Andmekvaliteet - ebatäielikud, ebatäpsed või vastuolulised andmed</a:t>
            </a:r>
          </a:p>
          <a:p>
            <a:pPr lvl="1" marL="553212" indent="-150876" defTabSz="603488">
              <a:spcBef>
                <a:spcPts val="1100"/>
              </a:spcBef>
              <a:defRPr sz="1188"/>
            </a:pPr>
            <a:r>
              <a:t>Andmete heterogeensus - erinevad formaadid ja struktuurid</a:t>
            </a:r>
          </a:p>
          <a:p>
            <a:pPr lvl="1" marL="553212" indent="-150876" defTabSz="603488">
              <a:spcBef>
                <a:spcPts val="1100"/>
              </a:spcBef>
              <a:defRPr sz="1188"/>
            </a:pPr>
            <a:r>
              <a:t>Skaleeritavus - suurte andmemahtude töötlemine</a:t>
            </a:r>
          </a:p>
          <a:p>
            <a:pPr lvl="1" marL="553212" indent="-150876" defTabSz="603488">
              <a:spcBef>
                <a:spcPts val="1100"/>
              </a:spcBef>
              <a:defRPr sz="1188"/>
            </a:pPr>
            <a:r>
              <a:t>Jõudlus - andmete töötlemise kiirus</a:t>
            </a:r>
          </a:p>
          <a:p>
            <a:pPr lvl="1" marL="553212" indent="-150876" defTabSz="603488">
              <a:spcBef>
                <a:spcPts val="1100"/>
              </a:spcBef>
              <a:defRPr sz="1188"/>
            </a:pPr>
            <a:r>
              <a:t>Turvalisus - tundlike andmete kaitsmine</a:t>
            </a:r>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Integratsioonimustrid ja -arhitektuurid"/>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481" name="Andmete integratsioon ja ETL protsess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Andmete integratsioon ja ETL protsessid</a:t>
            </a:r>
          </a:p>
        </p:txBody>
      </p:sp>
      <p:sp>
        <p:nvSpPr>
          <p:cNvPr id="482" name="Logistikaettevõtte andmete integratsioon:…"/>
          <p:cNvSpPr txBox="1"/>
          <p:nvPr>
            <p:ph type="body" idx="1"/>
          </p:nvPr>
        </p:nvSpPr>
        <p:spPr>
          <a:xfrm>
            <a:off x="452437" y="1457698"/>
            <a:ext cx="8327361" cy="3471518"/>
          </a:xfrm>
          <a:prstGeom prst="rect">
            <a:avLst/>
          </a:prstGeom>
        </p:spPr>
        <p:txBody>
          <a:bodyPr/>
          <a:lstStyle/>
          <a:p>
            <a:pPr marL="0" indent="0" defTabSz="850370">
              <a:spcBef>
                <a:spcPts val="1500"/>
              </a:spcBef>
              <a:buSzTx/>
              <a:buNone/>
              <a:defRPr sz="1674"/>
            </a:pPr>
            <a:r>
              <a:t>Logistikaettevõtte andmete integratsioon:</a:t>
            </a:r>
          </a:p>
          <a:p>
            <a:pPr marL="0" indent="0" defTabSz="850370">
              <a:spcBef>
                <a:spcPts val="1500"/>
              </a:spcBef>
              <a:buSzTx/>
              <a:buNone/>
              <a:defRPr sz="1674"/>
            </a:pPr>
            <a:r>
              <a:t>Andmeallikad: </a:t>
            </a:r>
          </a:p>
          <a:p>
            <a:pPr lvl="1" marL="0" indent="425195" defTabSz="850370">
              <a:spcBef>
                <a:spcPts val="1500"/>
              </a:spcBef>
              <a:buSzTx/>
              <a:buNone/>
              <a:defRPr sz="1674"/>
            </a:pPr>
            <a:r>
              <a:t>- Tellimuste haldussüsteem </a:t>
            </a:r>
          </a:p>
          <a:p>
            <a:pPr lvl="1" marL="0" indent="425195" defTabSz="850370">
              <a:spcBef>
                <a:spcPts val="1500"/>
              </a:spcBef>
              <a:buSzTx/>
              <a:buNone/>
              <a:defRPr sz="1674"/>
            </a:pPr>
            <a:r>
              <a:t>- Laohaldussüsteem </a:t>
            </a:r>
          </a:p>
          <a:p>
            <a:pPr lvl="1" marL="0" indent="425195" defTabSz="850370">
              <a:spcBef>
                <a:spcPts val="1500"/>
              </a:spcBef>
              <a:buSzTx/>
              <a:buNone/>
              <a:defRPr sz="1674"/>
            </a:pPr>
            <a:r>
              <a:t>- Transpordihaldussüsteem </a:t>
            </a:r>
          </a:p>
          <a:p>
            <a:pPr lvl="1" marL="0" indent="425195" defTabSz="850370">
              <a:spcBef>
                <a:spcPts val="1500"/>
              </a:spcBef>
              <a:buSzTx/>
              <a:buNone/>
              <a:defRPr sz="1674"/>
            </a:pPr>
            <a:r>
              <a:t>- GPS jälgimisseadmed </a:t>
            </a:r>
          </a:p>
          <a:p>
            <a:pPr lvl="1" marL="0" indent="425195" defTabSz="850370">
              <a:spcBef>
                <a:spcPts val="1500"/>
              </a:spcBef>
              <a:buSzTx/>
              <a:buNone/>
              <a:defRPr sz="1674"/>
            </a:pPr>
            <a:r>
              <a:t>- Kliendisuhete haldussüsteem (CRM) </a:t>
            </a:r>
          </a:p>
          <a:p>
            <a:pPr lvl="1" marL="0" indent="425195" defTabSz="850370">
              <a:spcBef>
                <a:spcPts val="1500"/>
              </a:spcBef>
              <a:buSzTx/>
              <a:buNone/>
              <a:defRPr sz="1674"/>
            </a:pPr>
            <a:r>
              <a:t>- Raamatupidamissüsteem</a:t>
            </a: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4" name="Integratsioonimustrid ja -arhitektuurid"/>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485" name="Andmete integratsioon ja ETL protsess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Andmete integratsioon ja ETL protsessid</a:t>
            </a:r>
          </a:p>
        </p:txBody>
      </p:sp>
      <p:sp>
        <p:nvSpPr>
          <p:cNvPr id="486" name="ETL protsess:…"/>
          <p:cNvSpPr txBox="1"/>
          <p:nvPr>
            <p:ph type="body" idx="1"/>
          </p:nvPr>
        </p:nvSpPr>
        <p:spPr>
          <a:xfrm>
            <a:off x="452437" y="1457698"/>
            <a:ext cx="8327361" cy="3471518"/>
          </a:xfrm>
          <a:prstGeom prst="rect">
            <a:avLst/>
          </a:prstGeom>
        </p:spPr>
        <p:txBody>
          <a:bodyPr/>
          <a:lstStyle/>
          <a:p>
            <a:pPr marL="0" indent="0">
              <a:buSzTx/>
              <a:buNone/>
            </a:pPr>
            <a:r>
              <a:t>ETL protsess: </a:t>
            </a:r>
          </a:p>
          <a:p>
            <a:pPr marL="0" indent="0">
              <a:buSzTx/>
              <a:buNone/>
            </a:pPr>
            <a:r>
              <a:t>1. Extract: </a:t>
            </a:r>
          </a:p>
          <a:p>
            <a:pPr lvl="2" marL="0" indent="914400">
              <a:buSzTx/>
              <a:buNone/>
            </a:pPr>
            <a:r>
              <a:t>Andmete kogumine kõigist allikatest </a:t>
            </a:r>
          </a:p>
          <a:p>
            <a:pPr lvl="3" marL="0" indent="1371600">
              <a:buSzTx/>
              <a:buNone/>
            </a:pPr>
            <a:r>
              <a:t>- Tellimuste andmed tellimuste süsteemist </a:t>
            </a:r>
          </a:p>
          <a:p>
            <a:pPr lvl="3" marL="0" indent="1371600">
              <a:buSzTx/>
              <a:buNone/>
            </a:pPr>
            <a:r>
              <a:t>- Laosaldod laosüsteemist </a:t>
            </a:r>
          </a:p>
          <a:p>
            <a:pPr lvl="3" marL="0" indent="1371600">
              <a:buSzTx/>
              <a:buNone/>
            </a:pPr>
            <a:r>
              <a:t>- Sõidukite asukohad GPS süsteemist </a:t>
            </a:r>
          </a:p>
          <a:p>
            <a:pPr lvl="3" marL="0" indent="1371600">
              <a:buSzTx/>
              <a:buNone/>
            </a:pPr>
            <a:r>
              <a:t>- Klientide andmed CRM-ist</a:t>
            </a:r>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0" name="Integratsioonimustrid ja -arhitektuurid"/>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491" name="Andmete integratsioon ja ETL protsess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Andmete integratsioon ja ETL protsessid</a:t>
            </a:r>
          </a:p>
        </p:txBody>
      </p:sp>
      <p:sp>
        <p:nvSpPr>
          <p:cNvPr id="492" name="ETL protsess:…"/>
          <p:cNvSpPr txBox="1"/>
          <p:nvPr>
            <p:ph type="body" idx="1"/>
          </p:nvPr>
        </p:nvSpPr>
        <p:spPr>
          <a:xfrm>
            <a:off x="452437" y="1457698"/>
            <a:ext cx="8327361" cy="3471518"/>
          </a:xfrm>
          <a:prstGeom prst="rect">
            <a:avLst/>
          </a:prstGeom>
        </p:spPr>
        <p:txBody>
          <a:bodyPr/>
          <a:lstStyle/>
          <a:p>
            <a:pPr marL="0" indent="0">
              <a:buSzTx/>
              <a:buNone/>
              <a:defRPr sz="2000"/>
            </a:pPr>
            <a:r>
              <a:t>ETL protsess:</a:t>
            </a:r>
          </a:p>
          <a:p>
            <a:pPr marL="221672" indent="-221672">
              <a:buAutoNum type="arabicPeriod" startAt="2"/>
              <a:defRPr sz="2000"/>
            </a:pPr>
            <a:r>
              <a:t>Transform: </a:t>
            </a:r>
            <a:br/>
            <a:r>
              <a:t>Andmete puhastamine ja teisendamine</a:t>
            </a:r>
            <a:endParaRPr>
              <a:latin typeface="+mj-lt"/>
              <a:ea typeface="+mj-ea"/>
              <a:cs typeface="+mj-cs"/>
              <a:sym typeface="Calibri"/>
            </a:endParaRPr>
          </a:p>
          <a:p>
            <a:pPr lvl="2" marL="1473200" indent="-254000">
              <a:spcBef>
                <a:spcPts val="500"/>
              </a:spcBef>
              <a:defRPr sz="2000"/>
            </a:pPr>
            <a:r>
              <a:t>Aadresside standardiseerimine</a:t>
            </a:r>
          </a:p>
          <a:p>
            <a:pPr lvl="2" marL="1473200" indent="-254000">
              <a:spcBef>
                <a:spcPts val="500"/>
              </a:spcBef>
              <a:defRPr sz="2000"/>
            </a:pPr>
            <a:r>
              <a:t>Duplikaatide eemaldamine</a:t>
            </a:r>
          </a:p>
          <a:p>
            <a:pPr lvl="2" marL="1473200" indent="-254000">
              <a:spcBef>
                <a:spcPts val="500"/>
              </a:spcBef>
              <a:defRPr sz="2000"/>
            </a:pPr>
            <a:r>
              <a:t>Andmete rikastamine (nt geokodeerimine)</a:t>
            </a:r>
          </a:p>
          <a:p>
            <a:pPr lvl="2" marL="1473200" indent="-254000">
              <a:spcBef>
                <a:spcPts val="500"/>
              </a:spcBef>
              <a:defRPr sz="2000"/>
            </a:pPr>
            <a:r>
              <a:t>Arvutused (nt tarneaeg, kulude jaotus)</a:t>
            </a:r>
          </a:p>
        </p:txBody>
      </p:sp>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6" name="Integratsioonimustrid ja -arhitektuurid"/>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497" name="Andmete integratsioon ja ETL protsess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Andmete integratsioon ja ETL protsessid</a:t>
            </a:r>
          </a:p>
        </p:txBody>
      </p:sp>
      <p:sp>
        <p:nvSpPr>
          <p:cNvPr id="498" name="ETL protsess:…"/>
          <p:cNvSpPr txBox="1"/>
          <p:nvPr>
            <p:ph type="body" idx="1"/>
          </p:nvPr>
        </p:nvSpPr>
        <p:spPr>
          <a:xfrm>
            <a:off x="452437" y="1457698"/>
            <a:ext cx="8327361" cy="3471518"/>
          </a:xfrm>
          <a:prstGeom prst="rect">
            <a:avLst/>
          </a:prstGeom>
        </p:spPr>
        <p:txBody>
          <a:bodyPr/>
          <a:lstStyle/>
          <a:p>
            <a:pPr marL="0" indent="0">
              <a:buSzTx/>
              <a:buNone/>
              <a:defRPr sz="2000"/>
            </a:pPr>
            <a:r>
              <a:t>ETL protsess:</a:t>
            </a:r>
          </a:p>
          <a:p>
            <a:pPr marL="221672" indent="-221672">
              <a:buAutoNum type="arabicPeriod" startAt="3"/>
              <a:defRPr sz="2000"/>
            </a:pPr>
            <a:r>
              <a:t>Load (laadimine): </a:t>
            </a:r>
            <a:br/>
            <a:r>
              <a:t>Andmete laadimine andmelattu</a:t>
            </a:r>
          </a:p>
          <a:p>
            <a:pPr lvl="2" marL="1477818" indent="-258618">
              <a:spcBef>
                <a:spcPts val="500"/>
              </a:spcBef>
              <a:defRPr sz="2000"/>
            </a:pPr>
            <a:r>
              <a:t>Struktureeritud andmeladu ärianalüüsiks</a:t>
            </a:r>
          </a:p>
          <a:p>
            <a:pPr lvl="2" marL="1477818" indent="-258618">
              <a:spcBef>
                <a:spcPts val="500"/>
              </a:spcBef>
              <a:defRPr sz="2000"/>
            </a:pPr>
            <a:r>
              <a:t>Andmete organiseerimine dimensioonide ja faktide järgi</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Title 1"/>
          <p:cNvSpPr txBox="1"/>
          <p:nvPr>
            <p:ph type="title"/>
          </p:nvPr>
        </p:nvSpPr>
        <p:spPr>
          <a:xfrm>
            <a:off x="457200" y="107957"/>
            <a:ext cx="8229600" cy="857251"/>
          </a:xfrm>
          <a:prstGeom prst="rect">
            <a:avLst/>
          </a:prstGeom>
        </p:spPr>
        <p:txBody>
          <a:bodyPr/>
          <a:lstStyle>
            <a:lvl1pPr defTabSz="260604">
              <a:defRPr sz="2508"/>
            </a:lvl1pPr>
          </a:lstStyle>
          <a:p>
            <a:pPr/>
            <a:r>
              <a:t>Arvutiprogrammide vahelise suhtlemise ajalugu ja areng</a:t>
            </a:r>
          </a:p>
        </p:txBody>
      </p:sp>
      <p:sp>
        <p:nvSpPr>
          <p:cNvPr id="161" name="Content Placeholder 2"/>
          <p:cNvSpPr txBox="1"/>
          <p:nvPr>
            <p:ph type="body" idx="1"/>
          </p:nvPr>
        </p:nvSpPr>
        <p:spPr>
          <a:xfrm>
            <a:off x="352423" y="941094"/>
            <a:ext cx="5989969" cy="4961733"/>
          </a:xfrm>
          <a:prstGeom prst="rect">
            <a:avLst/>
          </a:prstGeom>
        </p:spPr>
        <p:txBody>
          <a:bodyPr/>
          <a:lstStyle/>
          <a:p>
            <a:pPr marL="0" indent="0">
              <a:buSzTx/>
              <a:buFontTx/>
              <a:buNone/>
              <a:defRPr b="1" sz="1900"/>
            </a:pPr>
            <a:r>
              <a:t>2020-tänapäev: API-majandus ja integratsioonid</a:t>
            </a:r>
          </a:p>
          <a:p>
            <a:pPr marL="342899" indent="-342899">
              <a:defRPr b="1" sz="1900"/>
            </a:pPr>
            <a:r>
              <a:t>API-first lähenemine</a:t>
            </a:r>
            <a:r>
              <a:rPr b="0"/>
              <a:t> </a:t>
            </a:r>
            <a:br>
              <a:rPr b="0"/>
            </a:br>
            <a:r>
              <a:rPr b="0"/>
              <a:t>- Rakenduste disainimine API-de ümber</a:t>
            </a:r>
            <a:endParaRPr b="0"/>
          </a:p>
          <a:p>
            <a:pPr marL="342899" indent="-342899">
              <a:defRPr b="1" sz="1900"/>
            </a:pPr>
            <a:r>
              <a:t>GraphQL</a:t>
            </a:r>
            <a:r>
              <a:rPr b="0"/>
              <a:t> </a:t>
            </a:r>
            <a:br>
              <a:rPr b="0"/>
            </a:br>
            <a:r>
              <a:rPr b="0"/>
              <a:t>- Kliendipoolne päringukeel API-dele</a:t>
            </a:r>
            <a:endParaRPr b="0"/>
          </a:p>
          <a:p>
            <a:pPr marL="342899" indent="-342899">
              <a:defRPr b="1" sz="1900"/>
            </a:pPr>
            <a:r>
              <a:t>Serverless arhitektuur</a:t>
            </a:r>
            <a:r>
              <a:rPr b="0"/>
              <a:t> </a:t>
            </a:r>
            <a:br>
              <a:rPr b="0"/>
            </a:br>
            <a:r>
              <a:rPr b="0"/>
              <a:t>- Funktsioonipõhine lähenemine</a:t>
            </a:r>
            <a:endParaRPr b="0"/>
          </a:p>
          <a:p>
            <a:pPr marL="342899" indent="-342899">
              <a:defRPr b="1" sz="1900"/>
            </a:pPr>
            <a:r>
              <a:t>Event-driven arhitektuur</a:t>
            </a:r>
            <a:r>
              <a:rPr b="0"/>
              <a:t> </a:t>
            </a:r>
            <a:br>
              <a:rPr b="0"/>
            </a:br>
            <a:r>
              <a:rPr b="0"/>
              <a:t>- Sündmustepõhine suhtlus</a:t>
            </a:r>
            <a:endParaRPr b="0"/>
          </a:p>
          <a:p>
            <a:pPr marL="342899" indent="-342899">
              <a:defRPr b="1" sz="1900"/>
            </a:pPr>
            <a:r>
              <a:t>IoT</a:t>
            </a:r>
            <a:r>
              <a:rPr b="0"/>
              <a:t> (Internet of Things) </a:t>
            </a:r>
            <a:br>
              <a:rPr b="0"/>
            </a:br>
            <a:r>
              <a:rPr b="0"/>
              <a:t>- Seadmete vaheline suhtlus</a:t>
            </a:r>
          </a:p>
        </p:txBody>
      </p:sp>
      <p:pic>
        <p:nvPicPr>
          <p:cNvPr id="162" name="Image" descr="Image"/>
          <p:cNvPicPr>
            <a:picLocks noChangeAspect="1"/>
          </p:cNvPicPr>
          <p:nvPr/>
        </p:nvPicPr>
        <p:blipFill>
          <a:blip r:embed="rId3">
            <a:extLst/>
          </a:blip>
          <a:stretch>
            <a:fillRect/>
          </a:stretch>
        </p:blipFill>
        <p:spPr>
          <a:xfrm>
            <a:off x="4909810" y="2368497"/>
            <a:ext cx="4508277" cy="2535906"/>
          </a:xfrm>
          <a:prstGeom prst="rect">
            <a:avLst/>
          </a:prstGeom>
          <a:ln w="12700">
            <a:miter lim="400000"/>
          </a:ln>
        </p:spPr>
      </p:pic>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Integratsioonimustrid ja -arhitektuurid"/>
          <p:cNvSpPr txBox="1"/>
          <p:nvPr>
            <p:ph type="title"/>
          </p:nvPr>
        </p:nvSpPr>
        <p:spPr>
          <a:prstGeom prst="rect">
            <a:avLst/>
          </a:prstGeom>
        </p:spPr>
        <p:txBody>
          <a:bodyPr/>
          <a:lstStyle>
            <a:lvl1pPr defTabSz="786364">
              <a:defRPr spc="-51" sz="2580"/>
            </a:lvl1pPr>
          </a:lstStyle>
          <a:p>
            <a:pPr/>
            <a:r>
              <a:t>Integratsioonimustrid ja -arhitektuurid</a:t>
            </a:r>
          </a:p>
        </p:txBody>
      </p:sp>
      <p:sp>
        <p:nvSpPr>
          <p:cNvPr id="503" name="Andmete integratsioon ja ETL protsess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Andmete integratsioon ja ETL protsessid</a:t>
            </a:r>
          </a:p>
        </p:txBody>
      </p:sp>
      <p:sp>
        <p:nvSpPr>
          <p:cNvPr id="504" name="Analüütika ja aruandlus:…"/>
          <p:cNvSpPr txBox="1"/>
          <p:nvPr>
            <p:ph type="body" idx="1"/>
          </p:nvPr>
        </p:nvSpPr>
        <p:spPr>
          <a:xfrm>
            <a:off x="452437" y="1457698"/>
            <a:ext cx="8327361" cy="3471518"/>
          </a:xfrm>
          <a:prstGeom prst="rect">
            <a:avLst/>
          </a:prstGeom>
        </p:spPr>
        <p:txBody>
          <a:bodyPr/>
          <a:lstStyle/>
          <a:p>
            <a:pPr marL="0" indent="0">
              <a:buSzTx/>
              <a:buNone/>
              <a:defRPr sz="2000"/>
            </a:pPr>
            <a:r>
              <a:t>Analüütika ja aruandlus:</a:t>
            </a:r>
          </a:p>
          <a:p>
            <a:pPr lvl="1" marL="0" indent="457200">
              <a:buSzTx/>
              <a:buNone/>
              <a:defRPr sz="2000"/>
            </a:pPr>
            <a:r>
              <a:t>- Tarneahela jõudluse mõõdikud</a:t>
            </a:r>
          </a:p>
          <a:p>
            <a:pPr lvl="1" marL="0" indent="457200">
              <a:buSzTx/>
              <a:buNone/>
              <a:defRPr sz="2000"/>
            </a:pPr>
            <a:r>
              <a:t>- Kulude analüüs</a:t>
            </a:r>
          </a:p>
          <a:p>
            <a:pPr lvl="1" marL="0" indent="457200">
              <a:buSzTx/>
              <a:buNone/>
              <a:defRPr sz="2000"/>
            </a:pPr>
            <a:r>
              <a:t>- Klientide rahulolu analüüs</a:t>
            </a:r>
          </a:p>
          <a:p>
            <a:pPr lvl="1" marL="0" indent="457200">
              <a:buSzTx/>
              <a:buNone/>
              <a:defRPr sz="2000"/>
            </a:pPr>
            <a:r>
              <a:t>- Prognoosiv analüütika tulevaste vajaduste ennustamiseks</a:t>
            </a:r>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09" name="Content Placeholder 2"/>
          <p:cNvSpPr txBox="1"/>
          <p:nvPr>
            <p:ph type="body" idx="1"/>
          </p:nvPr>
        </p:nvSpPr>
        <p:spPr>
          <a:xfrm>
            <a:off x="452437" y="1384118"/>
            <a:ext cx="8239126" cy="3514146"/>
          </a:xfrm>
          <a:prstGeom prst="rect">
            <a:avLst/>
          </a:prstGeom>
        </p:spPr>
        <p:txBody>
          <a:bodyPr/>
          <a:lstStyle>
            <a:lvl1pPr marL="0" indent="0">
              <a:buSzTx/>
              <a:buNone/>
            </a:lvl1pPr>
          </a:lstStyle>
          <a:p>
            <a:pPr/>
            <a:r>
              <a:t>Programmide vahelise suhtluse turvalisus on kriitilise tähtsusega, eriti logistika valdkonnas, kus liigub tundlikku äri- ja kliendiinfot. Turvalisuse tagamine on mitmetahuline väljakutse, mis hõlmab erinevaid meetodeid ja tehnoloogiaid.</a:t>
            </a:r>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1"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12" name="Autentimine ja autoriseer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Autentimine ja autoriseerimine</a:t>
            </a:r>
          </a:p>
        </p:txBody>
      </p:sp>
      <p:sp>
        <p:nvSpPr>
          <p:cNvPr id="513" name="Content Placeholder 2"/>
          <p:cNvSpPr txBox="1"/>
          <p:nvPr>
            <p:ph type="body" idx="1"/>
          </p:nvPr>
        </p:nvSpPr>
        <p:spPr>
          <a:xfrm>
            <a:off x="452437" y="1384118"/>
            <a:ext cx="8239126" cy="3514146"/>
          </a:xfrm>
          <a:prstGeom prst="rect">
            <a:avLst/>
          </a:prstGeom>
        </p:spPr>
        <p:txBody>
          <a:bodyPr/>
          <a:lstStyle/>
          <a:p>
            <a:pPr marL="0" indent="0">
              <a:buSzTx/>
              <a:buNone/>
            </a:pPr>
            <a:r>
              <a:t>Autentimine ja autoriseerimine on kaks peamist turvamehhanismi, mis kontrollivad juurdepääsu süsteemidele ja andmetele.</a:t>
            </a:r>
          </a:p>
          <a:p>
            <a:pPr lvl="1"/>
            <a:r>
              <a:t>Autentimine on protsess, mis kinnitab, et kasutaja või süsteem on see, kellena ta end esitleb.</a:t>
            </a:r>
          </a:p>
          <a:p>
            <a:pPr lvl="1"/>
            <a:r>
              <a:t>Autoriseerimine määrab, millised toimingud on autenditud kasutajal või süsteemil lubatud teha.</a:t>
            </a:r>
          </a:p>
        </p:txBody>
      </p:sp>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5"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16" name="Autentimine ja autoriseer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Autentimine ja autoriseerimine</a:t>
            </a:r>
          </a:p>
        </p:txBody>
      </p:sp>
      <p:sp>
        <p:nvSpPr>
          <p:cNvPr id="517" name="Content Placeholder 2"/>
          <p:cNvSpPr txBox="1"/>
          <p:nvPr>
            <p:ph type="body" idx="1"/>
          </p:nvPr>
        </p:nvSpPr>
        <p:spPr>
          <a:xfrm>
            <a:off x="452437" y="1384118"/>
            <a:ext cx="8239126" cy="3514146"/>
          </a:xfrm>
          <a:prstGeom prst="rect">
            <a:avLst/>
          </a:prstGeom>
        </p:spPr>
        <p:txBody>
          <a:bodyPr/>
          <a:lstStyle/>
          <a:p>
            <a:pPr marL="0" indent="0" defTabSz="886945">
              <a:spcBef>
                <a:spcPts val="2900"/>
              </a:spcBef>
              <a:buSzTx/>
              <a:buNone/>
              <a:defRPr sz="1746"/>
            </a:pPr>
            <a:r>
              <a:t>Autentimismeetodid:</a:t>
            </a:r>
          </a:p>
          <a:p>
            <a:pPr lvl="1" marL="813054" indent="-221742" defTabSz="886945">
              <a:defRPr sz="1746"/>
            </a:pPr>
            <a:r>
              <a:t>Kasutajanimi ja parool - traditsiooniline, kuid mitte kõige turvalisem meetod</a:t>
            </a:r>
          </a:p>
          <a:p>
            <a:pPr lvl="1" marL="813054" indent="-221742" defTabSz="886945">
              <a:defRPr sz="1746"/>
            </a:pPr>
            <a:r>
              <a:t>API võtmed - staatilised võtmed, mis identifitseerivad API kasutajat</a:t>
            </a:r>
          </a:p>
          <a:p>
            <a:pPr lvl="1" marL="813054" indent="-221742" defTabSz="886945">
              <a:defRPr sz="1746"/>
            </a:pPr>
            <a:r>
              <a:t>Sertifikaadipõhine autentimine - kasutab digitaalseid sertifikaate (X.509)</a:t>
            </a:r>
          </a:p>
          <a:p>
            <a:pPr lvl="1" marL="813054" indent="-221742" defTabSz="886945">
              <a:defRPr sz="1746"/>
            </a:pPr>
            <a:r>
              <a:t>JWT (JSON Web Tokens) - allkirjastatud tokenid, mis sisaldavad kasutaja identiteeti ja metaandmeid</a:t>
            </a:r>
          </a:p>
          <a:p>
            <a:pPr lvl="1" marL="813054" indent="-221742" defTabSz="886945">
              <a:defRPr sz="1746"/>
            </a:pPr>
            <a:r>
              <a:t>Mitmefaktoriline autentimine (MFA) - kombineerib mitut autentimismeetodit</a:t>
            </a:r>
          </a:p>
        </p:txBody>
      </p:sp>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9"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20" name="Autentimine ja autoriseer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Autentimine ja autoriseerimine</a:t>
            </a:r>
          </a:p>
        </p:txBody>
      </p:sp>
      <p:sp>
        <p:nvSpPr>
          <p:cNvPr id="521" name="Content Placeholder 2"/>
          <p:cNvSpPr txBox="1"/>
          <p:nvPr>
            <p:ph type="body" idx="1"/>
          </p:nvPr>
        </p:nvSpPr>
        <p:spPr>
          <a:xfrm>
            <a:off x="452437" y="1384118"/>
            <a:ext cx="8239126" cy="3514146"/>
          </a:xfrm>
          <a:prstGeom prst="rect">
            <a:avLst/>
          </a:prstGeom>
        </p:spPr>
        <p:txBody>
          <a:bodyPr/>
          <a:lstStyle/>
          <a:p>
            <a:pPr marL="0" indent="0">
              <a:spcBef>
                <a:spcPts val="3000"/>
              </a:spcBef>
              <a:buSzTx/>
              <a:buNone/>
            </a:pPr>
            <a:r>
              <a:t>Autentimise väljakutsed</a:t>
            </a:r>
          </a:p>
          <a:p>
            <a:pPr/>
            <a:r>
              <a:t>Võtmete haldamine - API võtmete ja sertifikaatide turvaline hoidmine</a:t>
            </a:r>
          </a:p>
          <a:p>
            <a:pPr/>
            <a:r>
              <a:t>Paroolide turvalisus - tugevate paroolide tagamine</a:t>
            </a:r>
          </a:p>
          <a:p>
            <a:pPr/>
            <a:r>
              <a:t>Skaleeritavus - autentimissüsteemi skaleeritavus suure kasutajate arvuga</a:t>
            </a:r>
          </a:p>
        </p:txBody>
      </p:sp>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3"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24" name="Autentimine ja autoriseer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Autentimine ja autoriseerimine</a:t>
            </a:r>
          </a:p>
        </p:txBody>
      </p:sp>
      <p:sp>
        <p:nvSpPr>
          <p:cNvPr id="525" name="Content Placeholder 2"/>
          <p:cNvSpPr txBox="1"/>
          <p:nvPr>
            <p:ph type="body" idx="1"/>
          </p:nvPr>
        </p:nvSpPr>
        <p:spPr>
          <a:xfrm>
            <a:off x="452437" y="1384118"/>
            <a:ext cx="8239126" cy="3514146"/>
          </a:xfrm>
          <a:prstGeom prst="rect">
            <a:avLst/>
          </a:prstGeom>
        </p:spPr>
        <p:txBody>
          <a:bodyPr/>
          <a:lstStyle/>
          <a:p>
            <a:pPr marL="0" indent="0" defTabSz="795508">
              <a:spcBef>
                <a:spcPts val="2600"/>
              </a:spcBef>
              <a:buSzTx/>
              <a:buNone/>
              <a:defRPr sz="1566"/>
            </a:pPr>
            <a:r>
              <a:t>Autoriseerimine</a:t>
            </a:r>
          </a:p>
          <a:p>
            <a:pPr marL="0" indent="0" defTabSz="795508">
              <a:spcBef>
                <a:spcPts val="1400"/>
              </a:spcBef>
              <a:buSzTx/>
              <a:buNone/>
              <a:defRPr sz="1566"/>
            </a:pPr>
            <a:r>
              <a:t>Autoriseerimine määrab, millised toimingud on autenditud kasutajal või süsteemil lubatud teha.</a:t>
            </a:r>
          </a:p>
          <a:p>
            <a:pPr marL="0" indent="0" defTabSz="795508">
              <a:spcBef>
                <a:spcPts val="2600"/>
              </a:spcBef>
              <a:buSzTx/>
              <a:buNone/>
              <a:defRPr sz="1566"/>
            </a:pPr>
            <a:r>
              <a:t>Autoriseerimismeetodid</a:t>
            </a:r>
          </a:p>
          <a:p>
            <a:pPr lvl="1" marL="729234" indent="-198881" defTabSz="795508">
              <a:spcBef>
                <a:spcPts val="1400"/>
              </a:spcBef>
              <a:defRPr sz="1566"/>
            </a:pPr>
            <a:r>
              <a:t>Rollidel põhinev juurdepääsukontroll (RBAC) - õigused on seotud rollidega</a:t>
            </a:r>
          </a:p>
          <a:p>
            <a:pPr lvl="1" marL="729234" indent="-198881" defTabSz="795508">
              <a:spcBef>
                <a:spcPts val="1400"/>
              </a:spcBef>
              <a:defRPr sz="1566"/>
            </a:pPr>
            <a:r>
              <a:t>Atribuutidel põhinev juurdepääsukontroll (ABAC) - õigused põhinevad erinevatel atribuutidel</a:t>
            </a:r>
          </a:p>
          <a:p>
            <a:pPr lvl="1" marL="729234" indent="-198881" defTabSz="795508">
              <a:spcBef>
                <a:spcPts val="1400"/>
              </a:spcBef>
              <a:defRPr sz="1566"/>
            </a:pPr>
            <a:r>
              <a:t>Pääsuloendid (ACL) - määravad, millised kasutajad pääsevad ligi konkreetsetele ressurssidele</a:t>
            </a:r>
          </a:p>
          <a:p>
            <a:pPr lvl="1" marL="729234" indent="-198881" defTabSz="795508">
              <a:spcBef>
                <a:spcPts val="1400"/>
              </a:spcBef>
              <a:defRPr sz="1566"/>
            </a:pPr>
            <a:r>
              <a:t>OAuth skoop - määrab, millised toimingud on lubatud OAuth tokeni abil</a:t>
            </a:r>
          </a:p>
        </p:txBody>
      </p:sp>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7"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28" name="Autentimine ja autoriseer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Autentimine ja autoriseerimine</a:t>
            </a:r>
          </a:p>
        </p:txBody>
      </p:sp>
      <p:sp>
        <p:nvSpPr>
          <p:cNvPr id="529" name="Content Placeholder 2"/>
          <p:cNvSpPr txBox="1"/>
          <p:nvPr>
            <p:ph type="body" idx="1"/>
          </p:nvPr>
        </p:nvSpPr>
        <p:spPr>
          <a:xfrm>
            <a:off x="452437" y="1384118"/>
            <a:ext cx="8239126" cy="3514146"/>
          </a:xfrm>
          <a:prstGeom prst="rect">
            <a:avLst/>
          </a:prstGeom>
        </p:spPr>
        <p:txBody>
          <a:bodyPr/>
          <a:lstStyle/>
          <a:p>
            <a:pPr marL="0" indent="0">
              <a:spcBef>
                <a:spcPts val="3000"/>
              </a:spcBef>
              <a:buSzTx/>
              <a:buNone/>
            </a:pPr>
            <a:r>
              <a:t>Autoriseerimine</a:t>
            </a:r>
          </a:p>
          <a:p>
            <a:pPr marL="0" indent="0">
              <a:spcBef>
                <a:spcPts val="3000"/>
              </a:spcBef>
              <a:buSzTx/>
              <a:buNone/>
            </a:pPr>
            <a:r>
              <a:t>Autoriseerimise väljakutsed</a:t>
            </a:r>
          </a:p>
          <a:p>
            <a:pPr/>
            <a:r>
              <a:t>Granulaarsustasakaal - liiga üldine vs liiga detailne juurdepääsukontroll</a:t>
            </a:r>
          </a:p>
          <a:p>
            <a:pPr/>
            <a:r>
              <a:t>Õiguste haldamine - õiguste haldamine suure kasutajate arvuga</a:t>
            </a:r>
          </a:p>
          <a:p>
            <a:pPr/>
            <a:r>
              <a:t>Kontekstipõhine autoriseerimine - juurdepääsu piiramine vastavalt kontekstile (aeg, asukoht)</a:t>
            </a:r>
          </a:p>
        </p:txBody>
      </p:sp>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1"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32" name="Autentimine ja autoriseerim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Autentimine ja autoriseerimine</a:t>
            </a:r>
          </a:p>
        </p:txBody>
      </p:sp>
      <p:sp>
        <p:nvSpPr>
          <p:cNvPr id="533" name="Content Placeholder 2"/>
          <p:cNvSpPr txBox="1"/>
          <p:nvPr>
            <p:ph type="body" idx="1"/>
          </p:nvPr>
        </p:nvSpPr>
        <p:spPr>
          <a:xfrm>
            <a:off x="452437" y="1384118"/>
            <a:ext cx="8239126" cy="3514146"/>
          </a:xfrm>
          <a:prstGeom prst="rect">
            <a:avLst/>
          </a:prstGeom>
        </p:spPr>
        <p:txBody>
          <a:bodyPr/>
          <a:lstStyle/>
          <a:p>
            <a:pPr marL="0" indent="0" defTabSz="640063">
              <a:spcBef>
                <a:spcPts val="1100"/>
              </a:spcBef>
              <a:buSzTx/>
              <a:buNone/>
              <a:defRPr sz="1260"/>
            </a:pPr>
            <a:r>
              <a:rPr b="1"/>
              <a:t>Ettevõtte API turvamine</a:t>
            </a:r>
            <a:r>
              <a:t>: </a:t>
            </a:r>
          </a:p>
          <a:p>
            <a:pPr lvl="1" marL="0" indent="320039" defTabSz="640063">
              <a:spcBef>
                <a:spcPts val="1100"/>
              </a:spcBef>
              <a:buSzTx/>
              <a:buNone/>
              <a:defRPr sz="1260"/>
            </a:pPr>
            <a:r>
              <a:rPr b="1"/>
              <a:t>Autentimine</a:t>
            </a:r>
            <a:r>
              <a:t>: </a:t>
            </a:r>
          </a:p>
          <a:p>
            <a:pPr lvl="2" marL="0" indent="640079" defTabSz="640063">
              <a:spcBef>
                <a:spcPts val="1100"/>
              </a:spcBef>
              <a:buSzTx/>
              <a:buNone/>
              <a:defRPr sz="1260"/>
            </a:pPr>
            <a:r>
              <a:t>- Partnerid autentivad end OAuth 2.0 kliendi mandaatide vooga </a:t>
            </a:r>
          </a:p>
          <a:p>
            <a:pPr lvl="2" marL="0" indent="640079" defTabSz="640063">
              <a:spcBef>
                <a:spcPts val="1100"/>
              </a:spcBef>
              <a:buSzTx/>
              <a:buNone/>
              <a:defRPr sz="1260"/>
            </a:pPr>
            <a:r>
              <a:t>- Sisemised süsteemid kasutavad sertifikaadipõhist autentimist </a:t>
            </a:r>
          </a:p>
          <a:p>
            <a:pPr lvl="2" marL="0" indent="640079" defTabSz="640063">
              <a:spcBef>
                <a:spcPts val="1100"/>
              </a:spcBef>
              <a:buSzTx/>
              <a:buNone/>
              <a:defRPr sz="1260"/>
            </a:pPr>
            <a:r>
              <a:t>- Mobiilirakendused kasutavad JWT tokeneid </a:t>
            </a:r>
          </a:p>
          <a:p>
            <a:pPr lvl="1" marL="0" indent="320039" defTabSz="640063">
              <a:spcBef>
                <a:spcPts val="1100"/>
              </a:spcBef>
              <a:buSzTx/>
              <a:buNone/>
              <a:defRPr sz="1260"/>
            </a:pPr>
            <a:r>
              <a:rPr b="1"/>
              <a:t>Autoriseerimine</a:t>
            </a:r>
            <a:r>
              <a:t>: </a:t>
            </a:r>
          </a:p>
          <a:p>
            <a:pPr lvl="2" marL="0" indent="640079" defTabSz="640063">
              <a:spcBef>
                <a:spcPts val="1100"/>
              </a:spcBef>
              <a:buSzTx/>
              <a:buNone/>
              <a:defRPr sz="1260"/>
            </a:pPr>
            <a:r>
              <a:t>- Kliendid näevad ainult oma tellimusi </a:t>
            </a:r>
          </a:p>
          <a:p>
            <a:pPr lvl="2" marL="0" indent="640079" defTabSz="640063">
              <a:spcBef>
                <a:spcPts val="1100"/>
              </a:spcBef>
              <a:buSzTx/>
              <a:buNone/>
              <a:defRPr sz="1260"/>
            </a:pPr>
            <a:r>
              <a:t>- Laotöötajad pääsevad ligi ainult oma lao andmetele </a:t>
            </a:r>
          </a:p>
          <a:p>
            <a:pPr lvl="2" marL="0" indent="640079" defTabSz="640063">
              <a:spcBef>
                <a:spcPts val="1100"/>
              </a:spcBef>
              <a:buSzTx/>
              <a:buNone/>
              <a:defRPr sz="1260"/>
            </a:pPr>
            <a:r>
              <a:t>- Transpordijuhid näevad ainult oma piirkonna sõidukeid </a:t>
            </a:r>
          </a:p>
          <a:p>
            <a:pPr lvl="2" marL="0" indent="640079" defTabSz="640063">
              <a:spcBef>
                <a:spcPts val="1100"/>
              </a:spcBef>
              <a:buSzTx/>
              <a:buNone/>
              <a:defRPr sz="1260"/>
            </a:pPr>
            <a:r>
              <a:t>- Administraatorid pääsevad ligi kõigile andmetele, kuid tundlikud toimingud nõuavad täiendavat kinnitust</a:t>
            </a:r>
          </a:p>
        </p:txBody>
      </p:sp>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7"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38" name="API võtmed ja OAuth"/>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API võtmed ja OAuth</a:t>
            </a:r>
          </a:p>
        </p:txBody>
      </p:sp>
      <p:sp>
        <p:nvSpPr>
          <p:cNvPr id="539" name="Content Placeholder 2"/>
          <p:cNvSpPr txBox="1"/>
          <p:nvPr>
            <p:ph type="body" idx="1"/>
          </p:nvPr>
        </p:nvSpPr>
        <p:spPr>
          <a:xfrm>
            <a:off x="452437" y="1384118"/>
            <a:ext cx="8239126" cy="3514146"/>
          </a:xfrm>
          <a:prstGeom prst="rect">
            <a:avLst/>
          </a:prstGeom>
        </p:spPr>
        <p:txBody>
          <a:bodyPr/>
          <a:lstStyle/>
          <a:p>
            <a:pPr marL="0" indent="0" defTabSz="731501">
              <a:spcBef>
                <a:spcPts val="1300"/>
              </a:spcBef>
              <a:buSzTx/>
              <a:buNone/>
              <a:defRPr sz="1440"/>
            </a:pPr>
            <a:r>
              <a:t>API võtmed ja OAuth on kaks levinud mehhanismi API-de turvamiseks, kuid neil on erinevad kasutusalad ja turvatasemed.</a:t>
            </a:r>
          </a:p>
          <a:p>
            <a:pPr marL="0" indent="0" defTabSz="731501">
              <a:spcBef>
                <a:spcPts val="2400"/>
              </a:spcBef>
              <a:buSzTx/>
              <a:buNone/>
              <a:defRPr sz="1440"/>
            </a:pPr>
            <a:r>
              <a:t>API võtmed</a:t>
            </a:r>
          </a:p>
          <a:p>
            <a:pPr lvl="2" marL="0" indent="731520" defTabSz="731501">
              <a:spcBef>
                <a:spcPts val="1300"/>
              </a:spcBef>
              <a:buSzTx/>
              <a:buNone/>
              <a:defRPr sz="1440"/>
            </a:pPr>
            <a:r>
              <a:t>API võtmed on lihtsad staatilised identifikaatorid, mis võimaldavad API-le juurdepääsu.</a:t>
            </a:r>
          </a:p>
          <a:p>
            <a:pPr marL="0" indent="0" defTabSz="731501">
              <a:spcBef>
                <a:spcPts val="2400"/>
              </a:spcBef>
              <a:buSzTx/>
              <a:buNone/>
              <a:defRPr sz="1440"/>
            </a:pPr>
            <a:r>
              <a:t>Omadused</a:t>
            </a:r>
          </a:p>
          <a:p>
            <a:pPr lvl="1" marL="670559" indent="-182880" defTabSz="731501">
              <a:spcBef>
                <a:spcPts val="1300"/>
              </a:spcBef>
              <a:defRPr sz="1440"/>
            </a:pPr>
            <a:r>
              <a:t>Lihtsus - lihtne implementeerida ja kasutada</a:t>
            </a:r>
          </a:p>
          <a:p>
            <a:pPr lvl="1" marL="670559" indent="-182880" defTabSz="731501">
              <a:spcBef>
                <a:spcPts val="1300"/>
              </a:spcBef>
              <a:defRPr sz="1440"/>
            </a:pPr>
            <a:r>
              <a:t>Staatiline - võti ei muutu aja jooksul</a:t>
            </a:r>
          </a:p>
          <a:p>
            <a:pPr lvl="1" marL="670559" indent="-182880" defTabSz="731501">
              <a:spcBef>
                <a:spcPts val="1300"/>
              </a:spcBef>
              <a:defRPr sz="1440"/>
            </a:pPr>
            <a:r>
              <a:t>Identifitseerimine - identifitseerib API kasutaja</a:t>
            </a:r>
          </a:p>
          <a:p>
            <a:pPr lvl="1" marL="670559" indent="-182880" defTabSz="731501">
              <a:spcBef>
                <a:spcPts val="1300"/>
              </a:spcBef>
              <a:defRPr sz="1440"/>
            </a:pPr>
            <a:r>
              <a:t>Piiratud turvalisus - ei paku kõrgetasemelist turvalisust</a:t>
            </a:r>
          </a:p>
        </p:txBody>
      </p:sp>
    </p:spTree>
  </p:cSld>
  <p:clrMapOvr>
    <a:masterClrMapping/>
  </p:clrMapOvr>
  <p:transition xmlns:p14="http://schemas.microsoft.com/office/powerpoint/2010/main" spd="med" advClick="1"/>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1" name="Title 1"/>
          <p:cNvSpPr txBox="1"/>
          <p:nvPr>
            <p:ph type="title"/>
          </p:nvPr>
        </p:nvSpPr>
        <p:spPr>
          <a:prstGeom prst="rect">
            <a:avLst/>
          </a:prstGeom>
        </p:spPr>
        <p:txBody>
          <a:bodyPr/>
          <a:lstStyle>
            <a:lvl1pPr defTabSz="786364">
              <a:defRPr spc="-51" sz="2580"/>
            </a:lvl1pPr>
          </a:lstStyle>
          <a:p>
            <a:pPr/>
            <a:r>
              <a:t>Turvaaspektid programmide vahelises suhtluses</a:t>
            </a:r>
          </a:p>
        </p:txBody>
      </p:sp>
      <p:sp>
        <p:nvSpPr>
          <p:cNvPr id="542" name="API võtmed ja OAuth"/>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API võtmed ja OAuth</a:t>
            </a:r>
          </a:p>
        </p:txBody>
      </p:sp>
      <p:sp>
        <p:nvSpPr>
          <p:cNvPr id="543" name="Content Placeholder 2"/>
          <p:cNvSpPr txBox="1"/>
          <p:nvPr>
            <p:ph type="body" idx="1"/>
          </p:nvPr>
        </p:nvSpPr>
        <p:spPr>
          <a:xfrm>
            <a:off x="452437" y="1384118"/>
            <a:ext cx="8239126" cy="3514146"/>
          </a:xfrm>
          <a:prstGeom prst="rect">
            <a:avLst/>
          </a:prstGeom>
        </p:spPr>
        <p:txBody>
          <a:bodyPr/>
          <a:lstStyle/>
          <a:p>
            <a:pPr marL="0" indent="0" defTabSz="795508">
              <a:spcBef>
                <a:spcPts val="1400"/>
              </a:spcBef>
              <a:buSzTx/>
              <a:buNone/>
              <a:defRPr sz="1566"/>
            </a:pPr>
            <a:r>
              <a:t>API võtmed</a:t>
            </a:r>
          </a:p>
          <a:p>
            <a:pPr lvl="1" marL="0" indent="397763" defTabSz="795508">
              <a:spcBef>
                <a:spcPts val="1400"/>
              </a:spcBef>
              <a:buSzTx/>
              <a:buNone/>
              <a:defRPr sz="1566"/>
            </a:pPr>
            <a:r>
              <a:t>Kasutamine</a:t>
            </a:r>
          </a:p>
          <a:p>
            <a:pPr lvl="2" marL="1259586" indent="-198881" defTabSz="795508">
              <a:spcBef>
                <a:spcPts val="1400"/>
              </a:spcBef>
              <a:defRPr sz="1566"/>
            </a:pPr>
            <a:r>
              <a:t>Päringutes - võtmeid saab edastada URL-is, päises või küpsistes</a:t>
            </a:r>
          </a:p>
          <a:p>
            <a:pPr lvl="2" marL="1259586" indent="-198881" defTabSz="795508">
              <a:spcBef>
                <a:spcPts val="1400"/>
              </a:spcBef>
              <a:defRPr sz="1566"/>
            </a:pPr>
            <a:r>
              <a:t>Jõudluse jälgimine - võimaldab jälgida API kasutust</a:t>
            </a:r>
          </a:p>
          <a:p>
            <a:pPr lvl="2" marL="1259586" indent="-198881" defTabSz="795508">
              <a:spcBef>
                <a:spcPts val="1400"/>
              </a:spcBef>
              <a:defRPr sz="1566"/>
            </a:pPr>
            <a:r>
              <a:t>Kasutuspiirangud - võimaldab piirata päringute arvu</a:t>
            </a:r>
          </a:p>
          <a:p>
            <a:pPr lvl="1" marL="0" indent="397763" defTabSz="795508">
              <a:spcBef>
                <a:spcPts val="1400"/>
              </a:spcBef>
              <a:buSzTx/>
              <a:buNone/>
              <a:defRPr sz="1566"/>
            </a:pPr>
            <a:r>
              <a:t>Puudused</a:t>
            </a:r>
          </a:p>
          <a:p>
            <a:pPr lvl="2" marL="1259586" indent="-198881" defTabSz="795508">
              <a:spcBef>
                <a:spcPts val="1400"/>
              </a:spcBef>
              <a:defRPr sz="1566"/>
            </a:pPr>
            <a:r>
              <a:t>Turvalisus - võtmed võivad lekkida või neid võidakse varastada</a:t>
            </a:r>
          </a:p>
          <a:p>
            <a:pPr lvl="2" marL="1259586" indent="-198881" defTabSz="795508">
              <a:spcBef>
                <a:spcPts val="1400"/>
              </a:spcBef>
              <a:defRPr sz="1566"/>
            </a:pPr>
            <a:r>
              <a:t>Granulaarsustasakaal - ei võimalda detailset juurdepääsukontrolli</a:t>
            </a:r>
          </a:p>
          <a:p>
            <a:pPr lvl="2" marL="1259586" indent="-198881" defTabSz="795508">
              <a:spcBef>
                <a:spcPts val="1400"/>
              </a:spcBef>
              <a:defRPr sz="1566"/>
            </a:pPr>
            <a:r>
              <a:t>Kasutaja kontekst - ei sisalda infot lõppkasutaja kohta</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